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0" r:id="rId2"/>
  </p:sldMasterIdLst>
  <p:notesMasterIdLst>
    <p:notesMasterId r:id="rId90"/>
  </p:notesMasterIdLst>
  <p:sldIdLst>
    <p:sldId id="399" r:id="rId3"/>
    <p:sldId id="269" r:id="rId4"/>
    <p:sldId id="258" r:id="rId5"/>
    <p:sldId id="307" r:id="rId6"/>
    <p:sldId id="308" r:id="rId7"/>
    <p:sldId id="309" r:id="rId8"/>
    <p:sldId id="312" r:id="rId9"/>
    <p:sldId id="310" r:id="rId10"/>
    <p:sldId id="311"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40" r:id="rId34"/>
    <p:sldId id="341" r:id="rId35"/>
    <p:sldId id="342" r:id="rId36"/>
    <p:sldId id="343" r:id="rId37"/>
    <p:sldId id="344" r:id="rId38"/>
    <p:sldId id="339" r:id="rId39"/>
    <p:sldId id="335" r:id="rId40"/>
    <p:sldId id="336" r:id="rId41"/>
    <p:sldId id="395" r:id="rId42"/>
    <p:sldId id="337" r:id="rId43"/>
    <p:sldId id="396" r:id="rId44"/>
    <p:sldId id="338" r:id="rId45"/>
    <p:sldId id="345" r:id="rId46"/>
    <p:sldId id="397" r:id="rId47"/>
    <p:sldId id="346" r:id="rId48"/>
    <p:sldId id="384" r:id="rId49"/>
    <p:sldId id="398" r:id="rId50"/>
    <p:sldId id="385" r:id="rId51"/>
    <p:sldId id="386" r:id="rId52"/>
    <p:sldId id="347" r:id="rId53"/>
    <p:sldId id="348" r:id="rId54"/>
    <p:sldId id="388" r:id="rId55"/>
    <p:sldId id="349" r:id="rId56"/>
    <p:sldId id="350" r:id="rId57"/>
    <p:sldId id="351" r:id="rId58"/>
    <p:sldId id="352" r:id="rId59"/>
    <p:sldId id="353" r:id="rId60"/>
    <p:sldId id="354"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3" r:id="rId79"/>
    <p:sldId id="374" r:id="rId80"/>
    <p:sldId id="375" r:id="rId81"/>
    <p:sldId id="376" r:id="rId82"/>
    <p:sldId id="377" r:id="rId83"/>
    <p:sldId id="378" r:id="rId84"/>
    <p:sldId id="379" r:id="rId85"/>
    <p:sldId id="380" r:id="rId86"/>
    <p:sldId id="381" r:id="rId87"/>
    <p:sldId id="382" r:id="rId88"/>
    <p:sldId id="394" r:id="rId89"/>
  </p:sldIdLst>
  <p:sldSz cx="9144000" cy="6858000" type="screen4x3"/>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792B"/>
    <a:srgbClr val="E5F4FF"/>
    <a:srgbClr val="CCFFFF"/>
    <a:srgbClr val="F5A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652" autoAdjust="0"/>
  </p:normalViewPr>
  <p:slideViewPr>
    <p:cSldViewPr snapToGrid="0" showGuides="1">
      <p:cViewPr varScale="1">
        <p:scale>
          <a:sx n="85" d="100"/>
          <a:sy n="85" d="100"/>
        </p:scale>
        <p:origin x="1032" y="52"/>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B0B0A-7FB2-412B-859F-EC3A8F9B9D1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F2CE-909D-4581-8BA8-8DCD318820E5}" type="slidenum">
              <a:rPr lang="zh-CN" altLang="en-US" smtClean="0"/>
              <a:t>‹#›</a:t>
            </a:fld>
            <a:endParaRPr lang="zh-CN" altLang="en-US"/>
          </a:p>
        </p:txBody>
      </p:sp>
    </p:spTree>
    <p:extLst>
      <p:ext uri="{BB962C8B-B14F-4D97-AF65-F5344CB8AC3E}">
        <p14:creationId xmlns:p14="http://schemas.microsoft.com/office/powerpoint/2010/main" val="19320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23307 ad789852</a:t>
            </a:r>
          </a:p>
          <a:p>
            <a:r>
              <a:rPr lang="zh-CN" altLang="zh-CN" sz="1200" kern="1200" dirty="0">
                <a:solidFill>
                  <a:schemeClr val="tx1"/>
                </a:solidFill>
                <a:effectLst/>
                <a:latin typeface="+mn-lt"/>
                <a:ea typeface="+mn-ea"/>
                <a:cs typeface="+mn-cs"/>
              </a:rPr>
              <a:t>回归常表现为用曲线或曲面（二维或高维）去逼近分布于空间中的各样本点，因此也称之为拟合。直线和平面可视为特殊的曲线和曲面。</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indent="266700" algn="just">
              <a:lnSpc>
                <a:spcPct val="150000"/>
              </a:lnSpc>
              <a:spcAft>
                <a:spcPts val="0"/>
              </a:spcAft>
            </a:pPr>
            <a:r>
              <a:rPr lang="zh-CN" altLang="zh-CN" sz="1200" kern="100" dirty="0">
                <a:effectLst/>
                <a:latin typeface="Times New Roman"/>
                <a:ea typeface="宋体"/>
                <a:cs typeface="宋体"/>
              </a:rPr>
              <a:t>牛顿法不仅利用了损失函数的一阶偏导数，还利用了损失函数的二阶偏导数，即梯度变化的趋势，因而比梯度下降法更全面地确定合适的搜索方向，具有二阶收敛速度。但牛顿法具有两个主要缺点，一是损失函数必须具有连续的一、二阶偏导数，</a:t>
            </a:r>
            <a:r>
              <a:rPr lang="en-US" altLang="zh-CN" sz="1200" kern="100" dirty="0">
                <a:effectLst/>
                <a:latin typeface="Times New Roman"/>
                <a:ea typeface="宋体"/>
                <a:cs typeface="宋体"/>
              </a:rPr>
              <a:t>Hessian</a:t>
            </a:r>
            <a:r>
              <a:rPr lang="zh-CN" altLang="zh-CN" sz="1200" kern="100" dirty="0">
                <a:effectLst/>
                <a:latin typeface="Times New Roman"/>
                <a:ea typeface="宋体"/>
                <a:cs typeface="宋体"/>
              </a:rPr>
              <a:t>矩阵必须正定；二是计算更为复杂，不仅需要计算一阶偏导数，还需要计算二阶偏导数矩阵和它的逆矩阵，计算复杂度高。</a:t>
            </a:r>
            <a:endParaRPr lang="zh-CN" altLang="zh-CN" sz="1200" kern="100" dirty="0">
              <a:effectLst/>
              <a:latin typeface="Times New Roman"/>
              <a:ea typeface="宋体"/>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a:rPr lang="en-US" altLang="zh-CN" sz="1200" i="1" kern="100" smtClean="0">
                          <a:effectLst/>
                          <a:latin typeface="Cambria Math"/>
                          <a:ea typeface="宋体"/>
                          <a:cs typeface="宋体"/>
                        </a:rPr>
                        <m:t>𝐿</m:t>
                      </m:r>
                      <m:d>
                        <m:dPr>
                          <m:ctrlPr>
                            <a:rPr lang="zh-CN" altLang="zh-CN" i="1">
                              <a:effectLst/>
                              <a:latin typeface="Cambria Math" panose="02040503050406030204" pitchFamily="18" charset="0"/>
                              <a:ea typeface="Cambria Math"/>
                              <a:cs typeface="宋体"/>
                            </a:rPr>
                          </m:ctrlPr>
                        </m:dPr>
                        <m:e>
                          <m:r>
                            <a:rPr lang="en-US" altLang="zh-CN" sz="1200" b="1" i="1" kern="100">
                              <a:effectLst/>
                              <a:latin typeface="Cambria Math"/>
                              <a:ea typeface="宋体"/>
                              <a:cs typeface="宋体"/>
                            </a:rPr>
                            <m:t>𝑾</m:t>
                          </m:r>
                        </m:e>
                      </m:d>
                      <m:r>
                        <a:rPr lang="en-US" altLang="zh-CN" sz="1200" i="1" kern="100">
                          <a:effectLst/>
                          <a:latin typeface="Cambria Math"/>
                          <a:ea typeface="宋体"/>
                          <a:cs typeface="宋体"/>
                        </a:rPr>
                        <m:t>=</m:t>
                      </m:r>
                      <m:f>
                        <m:fPr>
                          <m:ctrlPr>
                            <a:rPr lang="zh-CN" altLang="zh-CN" i="1">
                              <a:effectLst/>
                              <a:latin typeface="Cambria Math" panose="02040503050406030204" pitchFamily="18" charset="0"/>
                              <a:ea typeface="Cambria Math"/>
                              <a:cs typeface="宋体"/>
                            </a:rPr>
                          </m:ctrlPr>
                        </m:fPr>
                        <m:num>
                          <m:r>
                            <a:rPr lang="en-US" altLang="zh-CN" sz="1200" i="1" kern="100">
                              <a:effectLst/>
                              <a:latin typeface="Cambria Math"/>
                              <a:ea typeface="宋体"/>
                              <a:cs typeface="宋体"/>
                            </a:rPr>
                            <m:t>1</m:t>
                          </m:r>
                        </m:num>
                        <m:den>
                          <m:r>
                            <a:rPr lang="en-US" altLang="zh-CN" sz="1200" i="1" kern="100">
                              <a:effectLst/>
                              <a:latin typeface="Cambria Math"/>
                              <a:ea typeface="宋体"/>
                              <a:cs typeface="宋体"/>
                            </a:rPr>
                            <m:t>2</m:t>
                          </m:r>
                        </m:den>
                      </m:f>
                      <m:d>
                        <m:dPr>
                          <m:begChr m:val="["/>
                          <m:endChr m:val="]"/>
                          <m:ctrlPr>
                            <a:rPr lang="zh-CN" altLang="zh-CN" i="1">
                              <a:effectLst/>
                              <a:latin typeface="Cambria Math" panose="02040503050406030204" pitchFamily="18" charset="0"/>
                              <a:ea typeface="Cambria Math"/>
                              <a:cs typeface="宋体"/>
                            </a:rPr>
                          </m:ctrlPr>
                        </m:dPr>
                        <m:e>
                          <m:sSup>
                            <m:sSupPr>
                              <m:ctrlPr>
                                <a:rPr lang="zh-CN" altLang="zh-CN" i="1">
                                  <a:effectLst/>
                                  <a:latin typeface="Cambria Math" panose="02040503050406030204" pitchFamily="18" charset="0"/>
                                  <a:ea typeface="Cambria Math"/>
                                  <a:cs typeface="宋体"/>
                                </a:rPr>
                              </m:ctrlPr>
                            </m:sSupPr>
                            <m:e>
                              <m:sSub>
                                <m:sSubPr>
                                  <m:ctrlPr>
                                    <a:rPr lang="zh-CN" altLang="zh-CN" i="1">
                                      <a:effectLst/>
                                      <a:latin typeface="Cambria Math" panose="02040503050406030204" pitchFamily="18" charset="0"/>
                                      <a:ea typeface="Cambria Math"/>
                                      <a:cs typeface="宋体"/>
                                    </a:rPr>
                                  </m:ctrlPr>
                                </m:sSubPr>
                                <m:e>
                                  <m:r>
                                    <a:rPr lang="en-US" altLang="zh-CN" sz="1200" i="1" kern="100">
                                      <a:effectLst/>
                                      <a:latin typeface="Cambria Math"/>
                                      <a:ea typeface="宋体"/>
                                      <a:cs typeface="宋体"/>
                                    </a:rPr>
                                    <m:t>𝑠</m:t>
                                  </m:r>
                                </m:e>
                                <m:sub>
                                  <m:r>
                                    <a:rPr lang="en-US" altLang="zh-CN" sz="1200" i="1" kern="100">
                                      <a:effectLst/>
                                      <a:latin typeface="Cambria Math"/>
                                      <a:ea typeface="宋体"/>
                                      <a:cs typeface="宋体"/>
                                    </a:rPr>
                                    <m:t>1</m:t>
                                  </m:r>
                                </m:sub>
                              </m:sSub>
                            </m:e>
                            <m:sup>
                              <m:r>
                                <a:rPr lang="en-US" altLang="zh-CN" sz="1200" i="1" kern="100">
                                  <a:effectLst/>
                                  <a:latin typeface="Cambria Math"/>
                                  <a:ea typeface="宋体"/>
                                  <a:cs typeface="宋体"/>
                                </a:rPr>
                                <m:t>2</m:t>
                              </m:r>
                            </m:sup>
                          </m:sSup>
                          <m:d>
                            <m:dPr>
                              <m:ctrlPr>
                                <a:rPr lang="zh-CN" altLang="zh-CN" i="1">
                                  <a:effectLst/>
                                  <a:latin typeface="Cambria Math" panose="02040503050406030204" pitchFamily="18" charset="0"/>
                                  <a:ea typeface="Cambria Math"/>
                                  <a:cs typeface="宋体"/>
                                </a:rPr>
                              </m:ctrlPr>
                            </m:dPr>
                            <m:e>
                              <m:r>
                                <a:rPr lang="en-US" altLang="zh-CN" sz="1200" b="1" i="1" kern="100">
                                  <a:effectLst/>
                                  <a:latin typeface="Cambria Math"/>
                                  <a:ea typeface="宋体"/>
                                  <a:cs typeface="宋体"/>
                                </a:rPr>
                                <m:t>𝑾</m:t>
                              </m:r>
                            </m:e>
                          </m:d>
                          <m:r>
                            <a:rPr lang="en-US" altLang="zh-CN" sz="1200" i="1" kern="100">
                              <a:effectLst/>
                              <a:latin typeface="Cambria Math"/>
                              <a:ea typeface="宋体"/>
                              <a:cs typeface="宋体"/>
                            </a:rPr>
                            <m:t>+</m:t>
                          </m:r>
                          <m:sSup>
                            <m:sSupPr>
                              <m:ctrlPr>
                                <a:rPr lang="zh-CN" altLang="zh-CN" i="1">
                                  <a:effectLst/>
                                  <a:latin typeface="Cambria Math" panose="02040503050406030204" pitchFamily="18" charset="0"/>
                                  <a:ea typeface="Cambria Math"/>
                                  <a:cs typeface="宋体"/>
                                </a:rPr>
                              </m:ctrlPr>
                            </m:sSupPr>
                            <m:e>
                              <m:sSub>
                                <m:sSubPr>
                                  <m:ctrlPr>
                                    <a:rPr lang="zh-CN" altLang="zh-CN" i="1">
                                      <a:effectLst/>
                                      <a:latin typeface="Cambria Math" panose="02040503050406030204" pitchFamily="18" charset="0"/>
                                      <a:ea typeface="Cambria Math"/>
                                      <a:cs typeface="宋体"/>
                                    </a:rPr>
                                  </m:ctrlPr>
                                </m:sSubPr>
                                <m:e>
                                  <m:r>
                                    <a:rPr lang="en-US" altLang="zh-CN" sz="1200" i="1" kern="100">
                                      <a:effectLst/>
                                      <a:latin typeface="Cambria Math"/>
                                      <a:ea typeface="宋体"/>
                                      <a:cs typeface="宋体"/>
                                    </a:rPr>
                                    <m:t>𝑠</m:t>
                                  </m:r>
                                </m:e>
                                <m:sub>
                                  <m:r>
                                    <a:rPr lang="en-US" altLang="zh-CN" sz="1200" i="1" kern="100">
                                      <a:effectLst/>
                                      <a:latin typeface="Cambria Math"/>
                                      <a:ea typeface="宋体"/>
                                      <a:cs typeface="宋体"/>
                                    </a:rPr>
                                    <m:t>2</m:t>
                                  </m:r>
                                </m:sub>
                              </m:sSub>
                            </m:e>
                            <m:sup>
                              <m:r>
                                <a:rPr lang="en-US" altLang="zh-CN" sz="1200" i="1" kern="100">
                                  <a:effectLst/>
                                  <a:latin typeface="Cambria Math"/>
                                  <a:ea typeface="宋体"/>
                                  <a:cs typeface="宋体"/>
                                </a:rPr>
                                <m:t>2</m:t>
                              </m:r>
                            </m:sup>
                          </m:sSup>
                          <m:d>
                            <m:dPr>
                              <m:ctrlPr>
                                <a:rPr lang="zh-CN" altLang="zh-CN" i="1">
                                  <a:effectLst/>
                                  <a:latin typeface="Cambria Math" panose="02040503050406030204" pitchFamily="18" charset="0"/>
                                  <a:ea typeface="Cambria Math"/>
                                  <a:cs typeface="宋体"/>
                                </a:rPr>
                              </m:ctrlPr>
                            </m:dPr>
                            <m:e>
                              <m:r>
                                <a:rPr lang="en-US" altLang="zh-CN" sz="1200" b="1" i="1" kern="100">
                                  <a:effectLst/>
                                  <a:latin typeface="Cambria Math"/>
                                  <a:ea typeface="宋体"/>
                                  <a:cs typeface="宋体"/>
                                </a:rPr>
                                <m:t>𝑾</m:t>
                              </m:r>
                            </m:e>
                          </m:d>
                          <m:r>
                            <a:rPr lang="en-US" altLang="zh-CN" sz="1200" i="1" kern="100">
                              <a:effectLst/>
                              <a:latin typeface="Cambria Math"/>
                              <a:ea typeface="宋体"/>
                              <a:cs typeface="宋体"/>
                            </a:rPr>
                            <m:t>+…+</m:t>
                          </m:r>
                          <m:sSup>
                            <m:sSupPr>
                              <m:ctrlPr>
                                <a:rPr lang="zh-CN" altLang="zh-CN" i="1">
                                  <a:effectLst/>
                                  <a:latin typeface="Cambria Math" panose="02040503050406030204" pitchFamily="18" charset="0"/>
                                  <a:ea typeface="Cambria Math"/>
                                  <a:cs typeface="宋体"/>
                                </a:rPr>
                              </m:ctrlPr>
                            </m:sSupPr>
                            <m:e>
                              <m:sSub>
                                <m:sSubPr>
                                  <m:ctrlPr>
                                    <a:rPr lang="zh-CN" altLang="zh-CN" i="1">
                                      <a:effectLst/>
                                      <a:latin typeface="Cambria Math" panose="02040503050406030204" pitchFamily="18" charset="0"/>
                                      <a:ea typeface="Cambria Math"/>
                                      <a:cs typeface="宋体"/>
                                    </a:rPr>
                                  </m:ctrlPr>
                                </m:sSubPr>
                                <m:e>
                                  <m:r>
                                    <a:rPr lang="en-US" altLang="zh-CN" sz="1200" i="1" kern="100">
                                      <a:effectLst/>
                                      <a:latin typeface="Cambria Math"/>
                                      <a:ea typeface="宋体"/>
                                      <a:cs typeface="宋体"/>
                                    </a:rPr>
                                    <m:t>𝑠</m:t>
                                  </m:r>
                                </m:e>
                                <m:sub>
                                  <m:r>
                                    <a:rPr lang="en-US" altLang="zh-CN" sz="1200" i="1" kern="100">
                                      <a:effectLst/>
                                      <a:latin typeface="Cambria Math"/>
                                      <a:ea typeface="宋体"/>
                                      <a:cs typeface="宋体"/>
                                    </a:rPr>
                                    <m:t>𝑚</m:t>
                                  </m:r>
                                </m:sub>
                              </m:sSub>
                            </m:e>
                            <m:sup>
                              <m:r>
                                <a:rPr lang="en-US" altLang="zh-CN" sz="1200" i="1" kern="100">
                                  <a:effectLst/>
                                  <a:latin typeface="Cambria Math"/>
                                  <a:ea typeface="宋体"/>
                                  <a:cs typeface="宋体"/>
                                </a:rPr>
                                <m:t>2</m:t>
                              </m:r>
                            </m:sup>
                          </m:sSup>
                          <m:d>
                            <m:dPr>
                              <m:ctrlPr>
                                <a:rPr lang="zh-CN" altLang="zh-CN" i="1">
                                  <a:effectLst/>
                                  <a:latin typeface="Cambria Math" panose="02040503050406030204" pitchFamily="18" charset="0"/>
                                  <a:ea typeface="Cambria Math"/>
                                  <a:cs typeface="宋体"/>
                                </a:rPr>
                              </m:ctrlPr>
                            </m:dPr>
                            <m:e>
                              <m:r>
                                <a:rPr lang="en-US" altLang="zh-CN" sz="1200" b="1" i="1" kern="100">
                                  <a:effectLst/>
                                  <a:latin typeface="Cambria Math"/>
                                  <a:ea typeface="宋体"/>
                                  <a:cs typeface="宋体"/>
                                </a:rPr>
                                <m:t>𝑾</m:t>
                              </m:r>
                            </m:e>
                          </m:d>
                        </m:e>
                      </m:d>
                      <m:r>
                        <a:rPr lang="en-US" altLang="zh-CN" sz="1200" i="1" kern="100">
                          <a:effectLst/>
                          <a:latin typeface="Cambria Math"/>
                          <a:ea typeface="宋体"/>
                          <a:cs typeface="宋体"/>
                        </a:rPr>
                        <m:t>=</m:t>
                      </m:r>
                      <m:f>
                        <m:fPr>
                          <m:ctrlPr>
                            <a:rPr lang="zh-CN" altLang="zh-CN" i="1">
                              <a:effectLst/>
                              <a:latin typeface="Cambria Math" panose="02040503050406030204" pitchFamily="18" charset="0"/>
                              <a:ea typeface="Cambria Math"/>
                              <a:cs typeface="宋体"/>
                            </a:rPr>
                          </m:ctrlPr>
                        </m:fPr>
                        <m:num>
                          <m:r>
                            <a:rPr lang="en-US" altLang="zh-CN" sz="1200" i="1" kern="100">
                              <a:effectLst/>
                              <a:latin typeface="Cambria Math"/>
                              <a:ea typeface="宋体"/>
                              <a:cs typeface="宋体"/>
                            </a:rPr>
                            <m:t>1</m:t>
                          </m:r>
                        </m:num>
                        <m:den>
                          <m:r>
                            <a:rPr lang="en-US" altLang="zh-CN" sz="1200" i="1" kern="100">
                              <a:effectLst/>
                              <a:latin typeface="Cambria Math"/>
                              <a:ea typeface="宋体"/>
                              <a:cs typeface="宋体"/>
                            </a:rPr>
                            <m:t>2</m:t>
                          </m:r>
                        </m:den>
                      </m:f>
                      <m:nary>
                        <m:naryPr>
                          <m:chr m:val="∑"/>
                          <m:limLoc m:val="undOvr"/>
                          <m:ctrlPr>
                            <a:rPr lang="zh-CN" altLang="zh-CN" i="1">
                              <a:effectLst/>
                              <a:latin typeface="Cambria Math" panose="02040503050406030204" pitchFamily="18" charset="0"/>
                              <a:ea typeface="Cambria Math"/>
                              <a:cs typeface="宋体"/>
                            </a:rPr>
                          </m:ctrlPr>
                        </m:naryPr>
                        <m:sub>
                          <m:r>
                            <a:rPr lang="en-US" altLang="zh-CN" sz="1200" i="1" kern="100">
                              <a:effectLst/>
                              <a:latin typeface="Cambria Math"/>
                              <a:ea typeface="宋体"/>
                              <a:cs typeface="宋体"/>
                            </a:rPr>
                            <m:t>𝑖</m:t>
                          </m:r>
                          <m:r>
                            <a:rPr lang="en-US" altLang="zh-CN" sz="1200" i="1" kern="100">
                              <a:effectLst/>
                              <a:latin typeface="Cambria Math"/>
                              <a:ea typeface="宋体"/>
                              <a:cs typeface="宋体"/>
                            </a:rPr>
                            <m:t>=1</m:t>
                          </m:r>
                        </m:sub>
                        <m:sup>
                          <m:r>
                            <a:rPr lang="en-US" altLang="zh-CN" sz="1200" i="1" kern="100">
                              <a:effectLst/>
                              <a:latin typeface="Cambria Math"/>
                              <a:ea typeface="宋体"/>
                              <a:cs typeface="宋体"/>
                            </a:rPr>
                            <m:t>𝑚</m:t>
                          </m:r>
                        </m:sup>
                        <m:e>
                          <m:sSubSup>
                            <m:sSubSupPr>
                              <m:ctrlPr>
                                <a:rPr lang="zh-CN" altLang="zh-CN" i="1">
                                  <a:effectLst/>
                                  <a:latin typeface="Cambria Math" panose="02040503050406030204" pitchFamily="18" charset="0"/>
                                  <a:ea typeface="Cambria Math"/>
                                  <a:cs typeface="宋体"/>
                                </a:rPr>
                              </m:ctrlPr>
                            </m:sSubSupPr>
                            <m:e>
                              <m:r>
                                <a:rPr lang="en-US" altLang="zh-CN" sz="1200" i="1" kern="100">
                                  <a:effectLst/>
                                  <a:latin typeface="Cambria Math"/>
                                  <a:ea typeface="宋体"/>
                                  <a:cs typeface="宋体"/>
                                </a:rPr>
                                <m:t>𝑠</m:t>
                              </m:r>
                            </m:e>
                            <m:sub>
                              <m:r>
                                <a:rPr lang="en-US" altLang="zh-CN" sz="1200" i="1" kern="100">
                                  <a:effectLst/>
                                  <a:latin typeface="Cambria Math"/>
                                  <a:ea typeface="宋体"/>
                                  <a:cs typeface="宋体"/>
                                </a:rPr>
                                <m:t>𝑖</m:t>
                              </m:r>
                            </m:sub>
                            <m:sup>
                              <m:r>
                                <a:rPr lang="en-US" altLang="zh-CN" sz="1200" i="1" kern="100">
                                  <a:effectLst/>
                                  <a:latin typeface="Cambria Math"/>
                                  <a:ea typeface="宋体"/>
                                  <a:cs typeface="宋体"/>
                                </a:rPr>
                                <m:t>2</m:t>
                              </m:r>
                            </m:sup>
                          </m:sSubSup>
                          <m:d>
                            <m:dPr>
                              <m:ctrlPr>
                                <a:rPr lang="zh-CN" altLang="zh-CN" i="1">
                                  <a:effectLst/>
                                  <a:latin typeface="Cambria Math" panose="02040503050406030204" pitchFamily="18" charset="0"/>
                                  <a:ea typeface="Cambria Math"/>
                                  <a:cs typeface="宋体"/>
                                </a:rPr>
                              </m:ctrlPr>
                            </m:dPr>
                            <m:e>
                              <m:r>
                                <a:rPr lang="en-US" altLang="zh-CN" sz="1200" b="1" i="1" kern="100">
                                  <a:effectLst/>
                                  <a:latin typeface="Cambria Math"/>
                                  <a:ea typeface="宋体"/>
                                  <a:cs typeface="宋体"/>
                                </a:rPr>
                                <m:t>𝑾</m:t>
                              </m:r>
                            </m:e>
                          </m:d>
                        </m:e>
                      </m:nary>
                    </m:oMath>
                  </m:oMathPara>
                </a14:m>
                <a:endParaRPr lang="en-US" altLang="zh-CN" sz="1200" i="1" kern="1200" dirty="0">
                  <a:solidFill>
                    <a:schemeClr val="tx1"/>
                  </a:solidFill>
                  <a:effectLst/>
                  <a:latin typeface="+mn-lt"/>
                  <a:ea typeface="+mn-ea"/>
                  <a:cs typeface="+mn-cs"/>
                </a:endParaRPr>
              </a:p>
              <a:p>
                <a:pPr/>
                <a14:m>
                  <m:oMathPara xmlns:m="http://schemas.openxmlformats.org/officeDocument/2006/math">
                    <m:oMathParaPr>
                      <m:jc m:val="left"/>
                    </m:oMathParaPr>
                    <m:oMath xmlns:m="http://schemas.openxmlformats.org/officeDocument/2006/math">
                      <m:sSup>
                        <m:sSupPr>
                          <m:ctrlPr>
                            <a:rPr lang="zh-CN" altLang="zh-CN" sz="1200" i="1" kern="1200" smtClean="0">
                              <a:solidFill>
                                <a:schemeClr val="tx1"/>
                              </a:solidFill>
                              <a:effectLst/>
                              <a:latin typeface="Cambria Math" panose="02040503050406030204" pitchFamily="18" charset="0"/>
                              <a:ea typeface="+mn-ea"/>
                              <a:cs typeface="+mn-cs"/>
                            </a:rPr>
                          </m:ctrlPr>
                        </m:sSup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𝑠</m:t>
                              </m:r>
                            </m:e>
                            <m:sub>
                              <m:r>
                                <a:rPr lang="en-US" altLang="zh-CN" sz="1200" i="1" kern="1200">
                                  <a:solidFill>
                                    <a:schemeClr val="tx1"/>
                                  </a:solidFill>
                                  <a:effectLst/>
                                  <a:latin typeface="Cambria Math"/>
                                  <a:ea typeface="+mn-ea"/>
                                  <a:cs typeface="+mn-cs"/>
                                </a:rPr>
                                <m:t>𝑖</m:t>
                              </m:r>
                            </m:sub>
                          </m:sSub>
                        </m:e>
                        <m:sup>
                          <m:r>
                            <a:rPr lang="en-US" altLang="zh-CN" sz="1200" i="1" kern="1200">
                              <a:solidFill>
                                <a:schemeClr val="tx1"/>
                              </a:solidFill>
                              <a:effectLst/>
                              <a:latin typeface="Cambria Math"/>
                              <a:ea typeface="+mn-ea"/>
                              <a:cs typeface="+mn-cs"/>
                            </a:rPr>
                            <m:t>2</m:t>
                          </m:r>
                        </m:sup>
                      </m:sSup>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b="1" i="1" kern="1200">
                              <a:solidFill>
                                <a:schemeClr val="tx1"/>
                              </a:solidFill>
                              <a:effectLst/>
                              <a:latin typeface="Cambria Math"/>
                              <a:ea typeface="+mn-ea"/>
                              <a:cs typeface="+mn-cs"/>
                            </a:rPr>
                            <m:t>𝑾</m:t>
                          </m:r>
                        </m:e>
                      </m:d>
                      <m:r>
                        <a:rPr lang="en-US" altLang="zh-CN" sz="1200" i="1" kern="1200">
                          <a:solidFill>
                            <a:schemeClr val="tx1"/>
                          </a:solidFill>
                          <a:effectLst/>
                          <a:latin typeface="Cambria Math"/>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𝑦</m:t>
                                  </m:r>
                                </m:e>
                                <m:sub>
                                  <m:r>
                                    <a:rPr lang="en-US" altLang="zh-CN" sz="1200" i="1" kern="1200">
                                      <a:solidFill>
                                        <a:schemeClr val="tx1"/>
                                      </a:solidFill>
                                      <a:effectLst/>
                                      <a:latin typeface="Cambria Math"/>
                                      <a:ea typeface="+mn-ea"/>
                                      <a:cs typeface="+mn-cs"/>
                                    </a:rPr>
                                    <m:t>𝑖</m:t>
                                  </m:r>
                                </m:sub>
                              </m:sSub>
                              <m:r>
                                <a:rPr lang="en-US" altLang="zh-CN" sz="1200" i="1" kern="1200">
                                  <a:solidFill>
                                    <a:schemeClr val="tx1"/>
                                  </a:solidFill>
                                  <a:effectLst/>
                                  <a:latin typeface="Cambria Math"/>
                                  <a:ea typeface="+mn-ea"/>
                                  <a:cs typeface="+mn-cs"/>
                                </a:rPr>
                                <m:t>−</m:t>
                              </m:r>
                              <m:r>
                                <a:rPr lang="en-US" altLang="zh-CN" sz="1200" i="1" kern="1200">
                                  <a:solidFill>
                                    <a:schemeClr val="tx1"/>
                                  </a:solidFill>
                                  <a:effectLst/>
                                  <a:latin typeface="Cambria Math"/>
                                  <a:ea typeface="+mn-ea"/>
                                  <a:cs typeface="+mn-cs"/>
                                </a:rPr>
                                <m:t>𝑓</m:t>
                              </m:r>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𝑖</m:t>
                                      </m:r>
                                    </m:sub>
                                  </m:sSub>
                                </m:e>
                              </m:d>
                            </m:e>
                          </m:d>
                        </m:e>
                        <m:sup>
                          <m:r>
                            <a:rPr lang="en-US" altLang="zh-CN" sz="1200" i="1" kern="1200">
                              <a:solidFill>
                                <a:schemeClr val="tx1"/>
                              </a:solidFill>
                              <a:effectLst/>
                              <a:latin typeface="Cambria Math"/>
                              <a:ea typeface="+mn-ea"/>
                              <a:cs typeface="+mn-cs"/>
                            </a:rPr>
                            <m:t>2</m:t>
                          </m:r>
                        </m:sup>
                      </m:sSup>
                      <m:r>
                        <a:rPr lang="en-US" altLang="zh-CN" sz="1200" i="1" kern="1200">
                          <a:solidFill>
                            <a:schemeClr val="tx1"/>
                          </a:solidFill>
                          <a:effectLst/>
                          <a:latin typeface="Cambria Math"/>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𝑦</m:t>
                                  </m:r>
                                </m:e>
                                <m:sub>
                                  <m:r>
                                    <a:rPr lang="en-US" altLang="zh-CN" sz="1200" i="1" kern="1200">
                                      <a:solidFill>
                                        <a:schemeClr val="tx1"/>
                                      </a:solidFill>
                                      <a:effectLst/>
                                      <a:latin typeface="Cambria Math"/>
                                      <a:ea typeface="+mn-ea"/>
                                      <a:cs typeface="+mn-cs"/>
                                    </a:rPr>
                                    <m:t>𝑖</m:t>
                                  </m:r>
                                </m:sub>
                              </m:sSub>
                              <m:r>
                                <a:rPr lang="en-US" altLang="zh-CN" sz="1200" i="1" kern="1200">
                                  <a:solidFill>
                                    <a:schemeClr val="tx1"/>
                                  </a:solidFill>
                                  <a:effectLst/>
                                  <a:latin typeface="Cambria Math"/>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𝑾</m:t>
                                  </m:r>
                                  <m:r>
                                    <a:rPr lang="en-US" altLang="zh-CN" sz="1200" i="1" kern="1200">
                                      <a:solidFill>
                                        <a:schemeClr val="tx1"/>
                                      </a:solidFill>
                                      <a:effectLst/>
                                      <a:latin typeface="Cambria Math"/>
                                      <a:ea typeface="+mn-ea"/>
                                      <a:cs typeface="+mn-cs"/>
                                    </a:rPr>
                                    <m:t>∙</m:t>
                                  </m:r>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𝑖</m:t>
                                  </m:r>
                                </m:sub>
                              </m:sSub>
                            </m:e>
                          </m:d>
                        </m:e>
                        <m:sup>
                          <m:r>
                            <a:rPr lang="en-US" altLang="zh-CN" sz="1200" i="1" kern="1200">
                              <a:solidFill>
                                <a:schemeClr val="tx1"/>
                              </a:solidFill>
                              <a:effectLst/>
                              <a:latin typeface="Cambria Math"/>
                              <a:ea typeface="+mn-ea"/>
                              <a:cs typeface="+mn-cs"/>
                            </a:rPr>
                            <m:t>2</m:t>
                          </m:r>
                        </m:sup>
                      </m:sSup>
                    </m:oMath>
                  </m:oMathPara>
                </a14:m>
                <a:endParaRPr lang="zh-CN" altLang="en-US" dirty="0"/>
              </a:p>
            </p:txBody>
          </p:sp>
        </mc:Choice>
        <mc:Fallback xmlns="">
          <p:sp>
            <p:nvSpPr>
              <p:cNvPr id="3" name="备注占位符 2"/>
              <p:cNvSpPr>
                <a:spLocks noGrp="1"/>
              </p:cNvSpPr>
              <p:nvPr>
                <p:ph type="body" idx="1"/>
              </p:nvPr>
            </p:nvSpPr>
            <p:spPr/>
            <p:txBody>
              <a:bodyPr/>
              <a:lstStyle/>
              <a:p>
                <a:pPr/>
                <a:r>
                  <a:rPr lang="en-US" altLang="zh-CN" sz="1200" i="0" kern="100" smtClean="0">
                    <a:effectLst/>
                    <a:latin typeface="Cambria Math"/>
                    <a:ea typeface="宋体"/>
                    <a:cs typeface="宋体"/>
                  </a:rPr>
                  <a:t>𝐿</a:t>
                </a:r>
                <a:r>
                  <a:rPr lang="zh-CN" altLang="zh-CN" i="0">
                    <a:effectLst/>
                    <a:latin typeface="Cambria Math"/>
                  </a:rPr>
                  <a:t>(</a:t>
                </a:r>
                <a:r>
                  <a:rPr lang="en-US" altLang="zh-CN" sz="1200" b="1" i="0" kern="100">
                    <a:effectLst/>
                    <a:latin typeface="Cambria Math"/>
                    <a:ea typeface="宋体"/>
                    <a:cs typeface="宋体"/>
                  </a:rPr>
                  <a:t>𝑾)</a:t>
                </a:r>
                <a:r>
                  <a:rPr lang="en-US" altLang="zh-CN" sz="1200" i="0" kern="100">
                    <a:effectLst/>
                    <a:latin typeface="Cambria Math"/>
                    <a:ea typeface="宋体"/>
                    <a:cs typeface="宋体"/>
                  </a:rPr>
                  <a:t>=1</a:t>
                </a:r>
                <a:r>
                  <a:rPr lang="zh-CN" altLang="zh-CN" sz="1200" i="0" kern="100">
                    <a:effectLst/>
                    <a:latin typeface="Cambria Math"/>
                    <a:ea typeface="宋体"/>
                    <a:cs typeface="宋体"/>
                  </a:rPr>
                  <a:t>/</a:t>
                </a:r>
                <a:r>
                  <a:rPr lang="en-US" altLang="zh-CN" sz="1200" i="0" kern="100">
                    <a:effectLst/>
                    <a:latin typeface="Cambria Math"/>
                    <a:ea typeface="宋体"/>
                    <a:cs typeface="宋体"/>
                  </a:rPr>
                  <a:t>2</a:t>
                </a:r>
                <a:r>
                  <a:rPr lang="zh-CN" altLang="zh-CN" sz="1200" i="0" kern="100">
                    <a:effectLst/>
                    <a:latin typeface="Cambria Math"/>
                    <a:ea typeface="宋体"/>
                    <a:cs typeface="宋体"/>
                  </a:rPr>
                  <a:t> </a:t>
                </a:r>
                <a:r>
                  <a:rPr lang="zh-CN" altLang="zh-CN" i="0">
                    <a:effectLst/>
                    <a:latin typeface="Cambria Math"/>
                  </a:rPr>
                  <a:t>[〖</a:t>
                </a:r>
                <a:r>
                  <a:rPr lang="en-US" altLang="zh-CN" sz="1200" i="0" kern="100">
                    <a:effectLst/>
                    <a:latin typeface="Cambria Math"/>
                    <a:ea typeface="宋体"/>
                    <a:cs typeface="宋体"/>
                  </a:rPr>
                  <a:t>𝑠</a:t>
                </a:r>
                <a:r>
                  <a:rPr lang="zh-CN" altLang="zh-CN" sz="1200" i="0" kern="100">
                    <a:effectLst/>
                    <a:latin typeface="Cambria Math"/>
                    <a:ea typeface="宋体"/>
                    <a:cs typeface="宋体"/>
                  </a:rPr>
                  <a:t>_</a:t>
                </a:r>
                <a:r>
                  <a:rPr lang="en-US" altLang="zh-CN" sz="1200" i="0" kern="100">
                    <a:effectLst/>
                    <a:latin typeface="Cambria Math"/>
                    <a:ea typeface="宋体"/>
                    <a:cs typeface="宋体"/>
                  </a:rPr>
                  <a:t>1</a:t>
                </a:r>
                <a:r>
                  <a:rPr lang="zh-CN" altLang="zh-CN" sz="1200" i="0" kern="100">
                    <a:effectLst/>
                    <a:latin typeface="Cambria Math"/>
                    <a:ea typeface="宋体"/>
                    <a:cs typeface="宋体"/>
                  </a:rPr>
                  <a:t>〗^</a:t>
                </a:r>
                <a:r>
                  <a:rPr lang="en-US" altLang="zh-CN" sz="1200" i="0" kern="100">
                    <a:effectLst/>
                    <a:latin typeface="Cambria Math"/>
                    <a:ea typeface="宋体"/>
                    <a:cs typeface="宋体"/>
                  </a:rPr>
                  <a:t>2</a:t>
                </a:r>
                <a:r>
                  <a:rPr lang="zh-CN" altLang="zh-CN" sz="1200" i="0" kern="100">
                    <a:effectLst/>
                    <a:latin typeface="Cambria Math"/>
                    <a:ea typeface="宋体"/>
                    <a:cs typeface="宋体"/>
                  </a:rPr>
                  <a:t> (</a:t>
                </a:r>
                <a:r>
                  <a:rPr lang="en-US" altLang="zh-CN" sz="1200" b="1" i="0" kern="100">
                    <a:effectLst/>
                    <a:latin typeface="Cambria Math"/>
                    <a:ea typeface="宋体"/>
                    <a:cs typeface="宋体"/>
                  </a:rPr>
                  <a:t>𝑾)</a:t>
                </a:r>
                <a:r>
                  <a:rPr lang="en-US" altLang="zh-CN" sz="1200" i="0" kern="100">
                    <a:effectLst/>
                    <a:latin typeface="Cambria Math"/>
                    <a:ea typeface="宋体"/>
                    <a:cs typeface="宋体"/>
                  </a:rPr>
                  <a:t>+</a:t>
                </a:r>
                <a:r>
                  <a:rPr lang="zh-CN" altLang="zh-CN" sz="1200" i="0" kern="100">
                    <a:effectLst/>
                    <a:latin typeface="Cambria Math"/>
                    <a:ea typeface="宋体"/>
                    <a:cs typeface="宋体"/>
                  </a:rPr>
                  <a:t>〖</a:t>
                </a:r>
                <a:r>
                  <a:rPr lang="en-US" altLang="zh-CN" sz="1200" i="0" kern="100">
                    <a:effectLst/>
                    <a:latin typeface="Cambria Math"/>
                    <a:ea typeface="宋体"/>
                    <a:cs typeface="宋体"/>
                  </a:rPr>
                  <a:t>𝑠</a:t>
                </a:r>
                <a:r>
                  <a:rPr lang="zh-CN" altLang="zh-CN" sz="1200" i="0" kern="100">
                    <a:effectLst/>
                    <a:latin typeface="Cambria Math"/>
                    <a:ea typeface="宋体"/>
                    <a:cs typeface="宋体"/>
                  </a:rPr>
                  <a:t>_</a:t>
                </a:r>
                <a:r>
                  <a:rPr lang="en-US" altLang="zh-CN" sz="1200" i="0" kern="100">
                    <a:effectLst/>
                    <a:latin typeface="Cambria Math"/>
                    <a:ea typeface="宋体"/>
                    <a:cs typeface="宋体"/>
                  </a:rPr>
                  <a:t>2</a:t>
                </a:r>
                <a:r>
                  <a:rPr lang="zh-CN" altLang="zh-CN" sz="1200" i="0" kern="100">
                    <a:effectLst/>
                    <a:latin typeface="Cambria Math"/>
                    <a:ea typeface="宋体"/>
                    <a:cs typeface="宋体"/>
                  </a:rPr>
                  <a:t>〗^</a:t>
                </a:r>
                <a:r>
                  <a:rPr lang="en-US" altLang="zh-CN" sz="1200" i="0" kern="100">
                    <a:effectLst/>
                    <a:latin typeface="Cambria Math"/>
                    <a:ea typeface="宋体"/>
                    <a:cs typeface="宋体"/>
                  </a:rPr>
                  <a:t>2</a:t>
                </a:r>
                <a:r>
                  <a:rPr lang="zh-CN" altLang="zh-CN" sz="1200" i="0" kern="100">
                    <a:effectLst/>
                    <a:latin typeface="Cambria Math"/>
                    <a:ea typeface="宋体"/>
                    <a:cs typeface="宋体"/>
                  </a:rPr>
                  <a:t> (</a:t>
                </a:r>
                <a:r>
                  <a:rPr lang="en-US" altLang="zh-CN" sz="1200" b="1" i="0" kern="100">
                    <a:effectLst/>
                    <a:latin typeface="Cambria Math"/>
                    <a:ea typeface="宋体"/>
                    <a:cs typeface="宋体"/>
                  </a:rPr>
                  <a:t>𝑾)</a:t>
                </a:r>
                <a:r>
                  <a:rPr lang="en-US" altLang="zh-CN" sz="1200" i="0" kern="100">
                    <a:effectLst/>
                    <a:latin typeface="Cambria Math"/>
                    <a:ea typeface="宋体"/>
                    <a:cs typeface="宋体"/>
                  </a:rPr>
                  <a:t>+…+</a:t>
                </a:r>
                <a:r>
                  <a:rPr lang="zh-CN" altLang="zh-CN" sz="1200" i="0" kern="100">
                    <a:effectLst/>
                    <a:latin typeface="Cambria Math"/>
                    <a:ea typeface="宋体"/>
                    <a:cs typeface="宋体"/>
                  </a:rPr>
                  <a:t>〖</a:t>
                </a:r>
                <a:r>
                  <a:rPr lang="en-US" altLang="zh-CN" sz="1200" i="0" kern="100">
                    <a:effectLst/>
                    <a:latin typeface="Cambria Math"/>
                    <a:ea typeface="宋体"/>
                    <a:cs typeface="宋体"/>
                  </a:rPr>
                  <a:t>𝑠</a:t>
                </a:r>
                <a:r>
                  <a:rPr lang="zh-CN" altLang="zh-CN" sz="1200" i="0" kern="100">
                    <a:effectLst/>
                    <a:latin typeface="Cambria Math"/>
                    <a:ea typeface="宋体"/>
                    <a:cs typeface="宋体"/>
                  </a:rPr>
                  <a:t>_</a:t>
                </a:r>
                <a:r>
                  <a:rPr lang="en-US" altLang="zh-CN" sz="1200" i="0" kern="100">
                    <a:effectLst/>
                    <a:latin typeface="Cambria Math"/>
                    <a:ea typeface="宋体"/>
                    <a:cs typeface="宋体"/>
                  </a:rPr>
                  <a:t>𝑚</a:t>
                </a:r>
                <a:r>
                  <a:rPr lang="zh-CN" altLang="zh-CN" sz="1200" i="0" kern="100">
                    <a:effectLst/>
                    <a:latin typeface="Cambria Math"/>
                    <a:ea typeface="宋体"/>
                    <a:cs typeface="宋体"/>
                  </a:rPr>
                  <a:t>〗^</a:t>
                </a:r>
                <a:r>
                  <a:rPr lang="en-US" altLang="zh-CN" sz="1200" i="0" kern="100">
                    <a:effectLst/>
                    <a:latin typeface="Cambria Math"/>
                    <a:ea typeface="宋体"/>
                    <a:cs typeface="宋体"/>
                  </a:rPr>
                  <a:t>2</a:t>
                </a:r>
                <a:r>
                  <a:rPr lang="zh-CN" altLang="zh-CN" sz="1200" i="0" kern="100">
                    <a:effectLst/>
                    <a:latin typeface="Cambria Math"/>
                    <a:ea typeface="宋体"/>
                    <a:cs typeface="宋体"/>
                  </a:rPr>
                  <a:t> (</a:t>
                </a:r>
                <a:r>
                  <a:rPr lang="en-US" altLang="zh-CN" sz="1200" b="1" i="0" kern="100">
                    <a:effectLst/>
                    <a:latin typeface="Cambria Math"/>
                    <a:ea typeface="宋体"/>
                    <a:cs typeface="宋体"/>
                  </a:rPr>
                  <a:t>𝑾)]</a:t>
                </a:r>
                <a:r>
                  <a:rPr lang="en-US" altLang="zh-CN" sz="1200" i="0" kern="100">
                    <a:effectLst/>
                    <a:latin typeface="Cambria Math"/>
                    <a:ea typeface="宋体"/>
                    <a:cs typeface="宋体"/>
                  </a:rPr>
                  <a:t>=1</a:t>
                </a:r>
                <a:r>
                  <a:rPr lang="zh-CN" altLang="zh-CN" sz="1200" i="0" kern="100">
                    <a:effectLst/>
                    <a:latin typeface="Cambria Math"/>
                    <a:ea typeface="宋体"/>
                    <a:cs typeface="宋体"/>
                  </a:rPr>
                  <a:t>/</a:t>
                </a:r>
                <a:r>
                  <a:rPr lang="en-US" altLang="zh-CN" sz="1200" i="0" kern="100">
                    <a:effectLst/>
                    <a:latin typeface="Cambria Math"/>
                    <a:ea typeface="宋体"/>
                    <a:cs typeface="宋体"/>
                  </a:rPr>
                  <a:t>2</a:t>
                </a:r>
                <a:r>
                  <a:rPr lang="zh-CN" altLang="zh-CN" sz="1200" i="0" kern="100">
                    <a:effectLst/>
                    <a:latin typeface="Cambria Math"/>
                    <a:ea typeface="宋体"/>
                    <a:cs typeface="宋体"/>
                  </a:rPr>
                  <a:t> </a:t>
                </a:r>
                <a:r>
                  <a:rPr lang="zh-CN" altLang="zh-CN" i="0">
                    <a:effectLst/>
                    <a:latin typeface="Cambria Math"/>
                  </a:rPr>
                  <a:t>∑1</a:t>
                </a:r>
                <a:r>
                  <a:rPr lang="en-US" altLang="zh-CN" sz="1200" i="0" kern="100">
                    <a:effectLst/>
                    <a:latin typeface="Cambria Math"/>
                  </a:rPr>
                  <a:t>_</a:t>
                </a:r>
                <a:r>
                  <a:rPr lang="zh-CN" altLang="zh-CN" sz="1200" i="0" kern="100">
                    <a:effectLst/>
                    <a:latin typeface="Cambria Math"/>
                  </a:rPr>
                  <a:t>(</a:t>
                </a:r>
                <a:r>
                  <a:rPr lang="en-US" altLang="zh-CN" sz="1200" i="0" kern="100">
                    <a:effectLst/>
                    <a:latin typeface="Cambria Math"/>
                    <a:ea typeface="宋体"/>
                    <a:cs typeface="宋体"/>
                  </a:rPr>
                  <a:t>𝑖=1</a:t>
                </a:r>
                <a:r>
                  <a:rPr lang="zh-CN" altLang="zh-CN" sz="1200" i="0" kern="100">
                    <a:effectLst/>
                    <a:latin typeface="Cambria Math"/>
                    <a:ea typeface="宋体"/>
                    <a:cs typeface="宋体"/>
                  </a:rPr>
                  <a:t>)</a:t>
                </a:r>
                <a:r>
                  <a:rPr lang="en-US" altLang="zh-CN" sz="1200" i="0" kern="100">
                    <a:effectLst/>
                    <a:latin typeface="Cambria Math"/>
                    <a:ea typeface="宋体"/>
                    <a:cs typeface="宋体"/>
                  </a:rPr>
                  <a:t>^𝑚</a:t>
                </a:r>
                <a:r>
                  <a:rPr lang="en-US" altLang="zh-CN" sz="1200" b="1" i="0" kern="100">
                    <a:effectLst/>
                    <a:latin typeface="Cambria Math"/>
                    <a:ea typeface="宋体"/>
                    <a:cs typeface="宋体"/>
                  </a:rPr>
                  <a:t>▒〖</a:t>
                </a:r>
                <a:r>
                  <a:rPr lang="en-US" altLang="zh-CN" sz="1200" i="0" kern="100">
                    <a:effectLst/>
                    <a:latin typeface="Cambria Math"/>
                    <a:ea typeface="宋体"/>
                    <a:cs typeface="宋体"/>
                  </a:rPr>
                  <a:t>𝑠</a:t>
                </a:r>
                <a:r>
                  <a:rPr lang="zh-CN" altLang="zh-CN" sz="1200" i="0" kern="100">
                    <a:effectLst/>
                    <a:latin typeface="Cambria Math"/>
                    <a:ea typeface="宋体"/>
                    <a:cs typeface="宋体"/>
                  </a:rPr>
                  <a:t>_</a:t>
                </a:r>
                <a:r>
                  <a:rPr lang="en-US" altLang="zh-CN" sz="1200" i="0" kern="100">
                    <a:effectLst/>
                    <a:latin typeface="Cambria Math"/>
                    <a:ea typeface="宋体"/>
                    <a:cs typeface="宋体"/>
                  </a:rPr>
                  <a:t>𝑖^2</a:t>
                </a:r>
                <a:r>
                  <a:rPr lang="zh-CN" altLang="zh-CN" sz="1200" i="0" kern="100">
                    <a:effectLst/>
                    <a:latin typeface="Cambria Math"/>
                    <a:ea typeface="宋体"/>
                    <a:cs typeface="宋体"/>
                  </a:rPr>
                  <a:t> (</a:t>
                </a:r>
                <a:r>
                  <a:rPr lang="en-US" altLang="zh-CN" sz="1200" b="1" i="0" kern="100">
                    <a:effectLst/>
                    <a:latin typeface="Cambria Math"/>
                    <a:ea typeface="宋体"/>
                    <a:cs typeface="宋体"/>
                  </a:rPr>
                  <a:t>𝑾) 〗</a:t>
                </a:r>
                <a:endParaRPr lang="en-US" altLang="zh-CN" sz="1200" i="1" kern="1200" dirty="0" smtClean="0">
                  <a:solidFill>
                    <a:schemeClr val="tx1"/>
                  </a:solidFill>
                  <a:effectLst/>
                  <a:latin typeface="+mn-lt"/>
                  <a:ea typeface="+mn-ea"/>
                  <a:cs typeface="+mn-cs"/>
                </a:endParaRPr>
              </a:p>
              <a:p>
                <a:pPr/>
                <a:r>
                  <a:rPr lang="zh-CN" altLang="zh-CN" sz="1200" i="0" kern="120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𝑠</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i="0" kern="120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a:t>
                </a:r>
                <a:r>
                  <a:rPr lang="en-US" altLang="zh-CN" sz="1200" b="1" i="0" kern="1200">
                    <a:solidFill>
                      <a:schemeClr val="tx1"/>
                    </a:solidFill>
                    <a:effectLst/>
                    <a:latin typeface="+mn-lt"/>
                    <a:ea typeface="+mn-ea"/>
                    <a:cs typeface="+mn-cs"/>
                  </a:rPr>
                  <a:t>𝑾)</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𝑖−𝑓</a:t>
                </a:r>
                <a:r>
                  <a:rPr lang="zh-CN" altLang="zh-CN" sz="120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𝑾</a:t>
                </a:r>
                <a:r>
                  <a:rPr lang="en-US" altLang="zh-CN" sz="120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1095" y="693329"/>
            <a:ext cx="8930355" cy="0"/>
          </a:xfrm>
          <a:prstGeom prst="line">
            <a:avLst/>
          </a:prstGeom>
          <a:ln w="25400">
            <a:solidFill>
              <a:srgbClr val="F5A60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4" name="页脚占位符 3"/>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3" name="页脚占位符 2"/>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3575050" y="273051"/>
            <a:ext cx="5111750" cy="5853114"/>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lIns="121963" tIns="60981" rIns="121963" bIns="60981"/>
          <a:lstStyle>
            <a:lvl1pPr marL="0" indent="0">
              <a:buNone/>
              <a:defRPr sz="4300"/>
            </a:lvl1pPr>
            <a:lvl2pPr marL="609600" indent="0">
              <a:buNone/>
              <a:defRPr sz="3700"/>
            </a:lvl2pPr>
            <a:lvl3pPr marL="1219200" indent="0">
              <a:buNone/>
              <a:defRPr sz="3200"/>
            </a:lvl3pPr>
            <a:lvl4pPr marL="1828800"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zh-CN" altLang="en-US"/>
          </a:p>
        </p:txBody>
      </p:sp>
      <p:sp>
        <p:nvSpPr>
          <p:cNvPr id="4" name="文本占位符 3"/>
          <p:cNvSpPr>
            <a:spLocks noGrp="1"/>
          </p:cNvSpPr>
          <p:nvPr>
            <p:ph type="body" sz="half" idx="2"/>
          </p:nvPr>
        </p:nvSpPr>
        <p:spPr>
          <a:xfrm>
            <a:off x="1792288" y="5367339"/>
            <a:ext cx="5486400" cy="8048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1" y="1600203"/>
            <a:ext cx="8229600" cy="4525963"/>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6376"/>
            <a:ext cx="2057400" cy="4387851"/>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0" y="206376"/>
            <a:ext cx="6019800" cy="438785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79" y="3177"/>
            <a:ext cx="9228378" cy="685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68580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eaLnBrk="0" hangingPunct="0">
              <a:defRPr/>
            </a:pPr>
            <a:endParaRPr lang="zh-CN" altLang="en-US" sz="1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628651" y="1825625"/>
            <a:ext cx="7886700" cy="4351338"/>
          </a:xfrm>
          <a:prstGeom prst="rect">
            <a:avLst/>
          </a:prstGeom>
        </p:spPr>
        <p:txBody>
          <a:bodyPr lIns="91472" tIns="45736" rIns="91472" bIns="45736"/>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6356351"/>
            <a:ext cx="2057400" cy="365125"/>
          </a:xfrm>
          <a:prstGeom prst="rect">
            <a:avLst/>
          </a:prstGeom>
        </p:spPr>
        <p:txBody>
          <a:bodyPr lIns="91472" tIns="45736" rIns="91472" bIns="45736"/>
          <a:lstStyle/>
          <a:p>
            <a:endParaRPr lang="zh-CN" altLang="en-US"/>
          </a:p>
        </p:txBody>
      </p:sp>
      <p:sp>
        <p:nvSpPr>
          <p:cNvPr id="5" name="页脚占位符 4"/>
          <p:cNvSpPr>
            <a:spLocks noGrp="1"/>
          </p:cNvSpPr>
          <p:nvPr>
            <p:ph type="ftr" sz="quarter" idx="11"/>
          </p:nvPr>
        </p:nvSpPr>
        <p:spPr>
          <a:xfrm>
            <a:off x="3028951" y="6356351"/>
            <a:ext cx="3086100" cy="365125"/>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E4770-152B-407E-B6FE-91B33E4E01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251200" y="1122680"/>
            <a:ext cx="5826760" cy="1474470"/>
          </a:xfrm>
          <a:prstGeom prst="rect">
            <a:avLst/>
          </a:prstGeom>
          <a:noFill/>
        </p:spPr>
        <p:txBody>
          <a:bodyPr wrap="square" lIns="121854" tIns="60926" rIns="121854" bIns="60926" rtlCol="0">
            <a:spAutoFit/>
          </a:bodyPr>
          <a:lstStyle/>
          <a:p>
            <a:pPr algn="ctr" defTabSz="1218565"/>
            <a:r>
              <a:rPr lang="zh-CN" altLang="en-US" sz="8800" b="1" dirty="0">
                <a:solidFill>
                  <a:srgbClr val="0070C0"/>
                </a:solidFill>
                <a:latin typeface="微软雅黑" panose="020B0503020204020204" pitchFamily="34" charset="-122"/>
                <a:ea typeface="微软雅黑" panose="020B0503020204020204" pitchFamily="34" charset="-122"/>
              </a:rPr>
              <a:t>机器学习</a:t>
            </a:r>
          </a:p>
        </p:txBody>
      </p:sp>
      <p:sp>
        <p:nvSpPr>
          <p:cNvPr id="24" name="TextBox 23"/>
          <p:cNvSpPr txBox="1"/>
          <p:nvPr/>
        </p:nvSpPr>
        <p:spPr>
          <a:xfrm>
            <a:off x="3251835" y="3139440"/>
            <a:ext cx="5824220" cy="951230"/>
          </a:xfrm>
          <a:prstGeom prst="rect">
            <a:avLst/>
          </a:prstGeom>
          <a:noFill/>
        </p:spPr>
        <p:txBody>
          <a:bodyPr wrap="square" lIns="121854" tIns="60926" rIns="121854" bIns="60926" rtlCol="0">
            <a:spAutoFit/>
          </a:bodyPr>
          <a:lstStyle/>
          <a:p>
            <a:pPr algn="ctr" defTabSz="1218565"/>
            <a:r>
              <a:rPr lang="zh-CN" altLang="en-US" sz="5395" b="1">
                <a:solidFill>
                  <a:srgbClr val="0070C0"/>
                </a:solidFill>
                <a:latin typeface="微软雅黑" panose="020B0503020204020204" pitchFamily="34" charset="-122"/>
                <a:ea typeface="微软雅黑" panose="020B0503020204020204" pitchFamily="34" charset="-122"/>
              </a:rPr>
              <a:t>第三章 </a:t>
            </a:r>
            <a:r>
              <a:rPr lang="zh-CN" altLang="en-US" sz="5395" b="1" dirty="0">
                <a:solidFill>
                  <a:srgbClr val="0070C0"/>
                </a:solidFill>
                <a:latin typeface="微软雅黑" panose="020B0503020204020204" pitchFamily="34" charset="-122"/>
                <a:ea typeface="微软雅黑" panose="020B0503020204020204" pitchFamily="34" charset="-122"/>
              </a:rPr>
              <a:t>回归</a:t>
            </a:r>
          </a:p>
        </p:txBody>
      </p:sp>
      <p:cxnSp>
        <p:nvCxnSpPr>
          <p:cNvPr id="3" name="直接连接符 2"/>
          <p:cNvCxnSpPr/>
          <p:nvPr/>
        </p:nvCxnSpPr>
        <p:spPr>
          <a:xfrm>
            <a:off x="473890" y="4793695"/>
            <a:ext cx="8259053" cy="0"/>
          </a:xfrm>
          <a:prstGeom prst="line">
            <a:avLst/>
          </a:prstGeom>
          <a:ln w="38100">
            <a:solidFill>
              <a:srgbClr val="F5A609"/>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rcRect l="20747" t="5720" r="16720" b="6427"/>
          <a:stretch>
            <a:fillRect/>
          </a:stretch>
        </p:blipFill>
        <p:spPr>
          <a:xfrm>
            <a:off x="226060" y="248285"/>
            <a:ext cx="2978150" cy="4184015"/>
          </a:xfrm>
          <a:prstGeom prst="rect">
            <a:avLst/>
          </a:prstGeom>
        </p:spPr>
      </p:pic>
      <p:sp>
        <p:nvSpPr>
          <p:cNvPr id="4" name="TextBox 23"/>
          <p:cNvSpPr txBox="1"/>
          <p:nvPr/>
        </p:nvSpPr>
        <p:spPr>
          <a:xfrm>
            <a:off x="1659890" y="5321935"/>
            <a:ext cx="5824220" cy="612775"/>
          </a:xfrm>
          <a:prstGeom prst="rect">
            <a:avLst/>
          </a:prstGeom>
          <a:noFill/>
        </p:spPr>
        <p:txBody>
          <a:bodyPr wrap="square" lIns="121854" tIns="60926" rIns="121854" bIns="60926" rtlCol="0">
            <a:spAutoFit/>
            <a:scene3d>
              <a:camera prst="orthographicFront"/>
              <a:lightRig rig="threePt" dir="t"/>
            </a:scene3d>
          </a:bodyPr>
          <a:lstStyle/>
          <a:p>
            <a:pPr algn="ctr" defTabSz="1218565"/>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rPr>
              <a:t>教研室  </a:t>
            </a:r>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rPr>
              <a:t>老师</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36101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 calcmode="lin" valueType="num">
                                      <p:cBhvr>
                                        <p:cTn id="1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4"/>
                                        </p:tgtEl>
                                      </p:cBhvr>
                                    </p:animEffect>
                                  </p:childTnLst>
                                </p:cTn>
                              </p:par>
                            </p:childTnLst>
                          </p:cTn>
                        </p:par>
                        <p:par>
                          <p:cTn id="17" fill="hold">
                            <p:stCondLst>
                              <p:cond delay="12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回归评价指标</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因为残差需要求绝对值，后续计算时比较麻烦，尤其是一些需要求导的场合，因此常采用残差的平方作为衡量“贴近”程度的指标：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非线性回归模型中也采用</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式所示的评价指标。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常用评价指标：</a:t>
                </a:r>
                <a:endPar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lvl="1">
                  <a:lnSpc>
                    <a:spcPct val="150000"/>
                  </a:lnSpc>
                  <a:spcBef>
                    <a:spcPts val="0"/>
                  </a:spcBef>
                  <a:buFont typeface="Wingdings" pitchFamily="2" charset="2"/>
                  <a:buChar char="l"/>
                </a:pP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残差称为绝对误差（</a:t>
                </a:r>
                <a:r>
                  <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Absolute Loss</a:t>
                </a: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lvl="1">
                  <a:lnSpc>
                    <a:spcPct val="150000"/>
                  </a:lnSpc>
                  <a:spcBef>
                    <a:spcPts val="0"/>
                  </a:spcBef>
                  <a:buFont typeface="Wingdings" pitchFamily="2" charset="2"/>
                  <a:buChar char="l"/>
                </a:pP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残差平方称为误差平方（</a:t>
                </a:r>
                <a:r>
                  <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Squared Loss</a:t>
                </a: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lvl="1">
                  <a:lnSpc>
                    <a:spcPct val="150000"/>
                  </a:lnSpc>
                  <a:spcBef>
                    <a:spcPts val="0"/>
                  </a:spcBef>
                  <a:buFont typeface="Wingdings" pitchFamily="2" charset="2"/>
                  <a:buChar char="l"/>
                </a:pP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误差平方和（</a:t>
                </a:r>
                <a:r>
                  <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Sum of Squared Error, SSE</a:t>
                </a: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lvl="1">
                  <a:lnSpc>
                    <a:spcPct val="150000"/>
                  </a:lnSpc>
                  <a:spcBef>
                    <a:spcPts val="0"/>
                  </a:spcBef>
                  <a:buFont typeface="Wingdings" pitchFamily="2" charset="2"/>
                  <a:buChar char="l"/>
                </a:pP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均方误差（</a:t>
                </a:r>
                <a:r>
                  <a:rPr lang="en-US"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Mean of Squared Error, MSE</a:t>
                </a:r>
                <a:r>
                  <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a:blip r:embed="rId3"/>
                <a:stretch>
                  <a:fillRect l="-1391" r="-58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3.1.2 </a:t>
            </a:r>
            <a:r>
              <a:rPr lang="zh-CN" altLang="en-US" sz="2800" b="1" dirty="0">
                <a:solidFill>
                  <a:srgbClr val="0070C0"/>
                </a:solidFill>
                <a:latin typeface="微软雅黑" panose="020B0503020204020204" pitchFamily="34" charset="-122"/>
                <a:ea typeface="微软雅黑" panose="020B0503020204020204" pitchFamily="34" charset="-122"/>
              </a:rPr>
              <a:t>线性回归模型与回归评价指标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10</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66218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线性回归模型的向量表示</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𝑏</m:t>
                    </m:r>
                    <m:r>
                      <a:rPr lang="zh-CN" altLang="en-US" sz="2200" i="1">
                        <a:solidFill>
                          <a:prstClr val="black">
                            <a:lumMod val="85000"/>
                            <a:lumOff val="15000"/>
                          </a:prstClr>
                        </a:solidFill>
                        <a:latin typeface="Cambria Math"/>
                        <a:ea typeface="微软雅黑" panose="020B0503020204020204" pitchFamily="34" charset="-122"/>
                        <a:cs typeface="Arial" panose="020B0604020202020204" pitchFamily="34" charset="0"/>
                      </a:rPr>
                      <m:t>不便于推导，线性回归的模型可表示为</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mr>
                            </m:m>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为特征向量，并指定</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为系数向量，并指定</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w</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b</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就是使训练集所有样本的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误差平方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和最小的那组系数。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个样本来说，其</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误差平方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为实际值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与预测值</a:t>
                </a:r>
                <a14:m>
                  <m:oMath xmlns:m="http://schemas.openxmlformats.org/officeDocument/2006/math">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之差的平方</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m:oMathPara>
                </a14:m>
                <a:endParaRPr lang="zh-CN"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3.1.3 </a:t>
            </a:r>
            <a:r>
              <a:rPr lang="zh-CN" altLang="en-US" sz="2800" b="1" dirty="0">
                <a:solidFill>
                  <a:srgbClr val="0070C0"/>
                </a:solidFill>
                <a:latin typeface="微软雅黑" panose="020B0503020204020204" pitchFamily="34" charset="-122"/>
                <a:ea typeface="微软雅黑" panose="020B0503020204020204" pitchFamily="34" charset="-122"/>
              </a:rPr>
              <a:t>最小二乘法求解线性回归模型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11</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068977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线性回归模型的</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SSE</a:t>
                </a:r>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个训练样本时，</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误差平方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mr>
                                </m:m>
                              </m:e>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mr>
                          </m:m>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m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mr>
                                  <m:m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mr>
                          </m:m>
                        </m:e>
                      </m:d>
                    </m:oMath>
                  </m:oMathPara>
                </a14:m>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3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e>
                          </m:mr>
                        </m:m>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e>
                                  </m:d>
                                </m:sup>
                              </m:s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e>
                                  </m:d>
                                </m:sup>
                              </m:sSup>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，上式可表示为：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316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3.1.3 </a:t>
            </a:r>
            <a:r>
              <a:rPr lang="zh-CN" altLang="en-US" sz="2800" b="1" dirty="0">
                <a:solidFill>
                  <a:srgbClr val="0070C0"/>
                </a:solidFill>
                <a:latin typeface="微软雅黑" panose="020B0503020204020204" pitchFamily="34" charset="-122"/>
                <a:ea typeface="微软雅黑" panose="020B0503020204020204" pitchFamily="34" charset="-122"/>
              </a:rPr>
              <a:t>最小二乘法求解线性回归模型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12</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0912448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求解</a:t>
                </a:r>
                <a14:m>
                  <m:oMath xmlns:m="http://schemas.openxmlformats.org/officeDocument/2006/math">
                    <m:r>
                      <a:rPr lang="en-US" altLang="zh-CN" sz="2600" b="1">
                        <a:solidFill>
                          <a:srgbClr val="0070C0"/>
                        </a:solidFill>
                        <a:latin typeface="Cambria Math"/>
                        <a:ea typeface="微软雅黑" panose="020B0503020204020204" pitchFamily="34" charset="-122"/>
                        <a:cs typeface="Arial" panose="020B0604020202020204" pitchFamily="34" charset="0"/>
                      </a:rPr>
                      <m:t>𝑾</m:t>
                    </m:r>
                  </m:oMath>
                </a14:m>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就是要优化的目标，当样本</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确定后，它的取值只与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有关，目标是使它达到最小值，即</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mr>
                      </m: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mr>
                      </m: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表示求解当后面表达式达到最小时的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的取值。</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使得</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最小化的过程，称为线性回归模型的最小二乘“参数估计”。</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3.1.3 </a:t>
            </a:r>
            <a:r>
              <a:rPr lang="zh-CN" altLang="en-US" sz="2800" b="1" dirty="0">
                <a:solidFill>
                  <a:srgbClr val="0070C0"/>
                </a:solidFill>
                <a:latin typeface="微软雅黑" panose="020B0503020204020204" pitchFamily="34" charset="-122"/>
                <a:ea typeface="微软雅黑" panose="020B0503020204020204" pitchFamily="34" charset="-122"/>
              </a:rPr>
              <a:t>最小二乘法求解线性回归模型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13</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354621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求解</a:t>
                </a:r>
                <a14:m>
                  <m:oMath xmlns:m="http://schemas.openxmlformats.org/officeDocument/2006/math">
                    <m:r>
                      <a:rPr lang="en-US" altLang="zh-CN" sz="2600" b="1">
                        <a:solidFill>
                          <a:srgbClr val="0070C0"/>
                        </a:solidFill>
                        <a:latin typeface="Cambria Math"/>
                        <a:ea typeface="微软雅黑" panose="020B0503020204020204" pitchFamily="34" charset="-122"/>
                        <a:cs typeface="Arial" panose="020B0604020202020204" pitchFamily="34" charset="0"/>
                      </a:rPr>
                      <m:t>𝑾</m:t>
                    </m:r>
                  </m:oMath>
                </a14:m>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求导，即：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14:m>
                  <m:oMathPara xmlns:m="http://schemas.openxmlformats.org/officeDocument/2006/math">
                    <m:oMathParaPr>
                      <m:jc m:val="centerGroup"/>
                    </m:oMathParaPr>
                    <m:oMath xmlns:m="http://schemas.openxmlformats.org/officeDocument/2006/math">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d>
                        <m:dPr>
                          <m:begChr m:val="["/>
                          <m:endChr m:val="]"/>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d>
                        </m:e>
                      </m:d>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d>
                        <m:dPr>
                          <m:begChr m:val="["/>
                          <m:endChr m:val="]"/>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d>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𝒅</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𝒅</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𝒅</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𝒀</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𝒅</m:t>
                          </m:r>
                        </m:num>
                        <m:den>
                          <m:r>
                            <m:rPr>
                              <m:sty m:val="p"/>
                            </m:rP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0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000">
                          <a:solidFill>
                            <a:prstClr val="black">
                              <a:lumMod val="85000"/>
                              <a:lumOff val="15000"/>
                            </a:prstClr>
                          </a:solidFill>
                          <a:latin typeface="Cambria Math"/>
                          <a:ea typeface="微软雅黑" panose="020B0503020204020204" pitchFamily="34" charset="-122"/>
                          <a:cs typeface="Arial" panose="020B0604020202020204" pitchFamily="34" charset="0"/>
                        </a:rPr>
                        <m:t> </m:t>
                      </m:r>
                    </m:oMath>
                  </m:oMathPara>
                </a14:m>
                <a:endParaRPr lang="zh-CN" altLang="zh-CN" sz="20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其中，第一项是常量求导，</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第二项和第三项互为转置，且是标量，所以相等，由矩阵求导法则可知： </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𝒅</m:t>
                        </m:r>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第四项也是标量对向量求导： </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𝒅</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𝒅</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400" dirty="0"/>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749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3.1.3 </a:t>
            </a:r>
            <a:r>
              <a:rPr lang="zh-CN" altLang="en-US" sz="2800" b="1" dirty="0">
                <a:solidFill>
                  <a:srgbClr val="0070C0"/>
                </a:solidFill>
                <a:latin typeface="微软雅黑" panose="020B0503020204020204" pitchFamily="34" charset="-122"/>
                <a:ea typeface="微软雅黑" panose="020B0503020204020204" pitchFamily="34" charset="-122"/>
              </a:rPr>
              <a:t>最小二乘法求解线性回归模型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14</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220821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4496850"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求解</a:t>
                </a:r>
                <a14:m>
                  <m:oMath xmlns:m="http://schemas.openxmlformats.org/officeDocument/2006/math">
                    <m:r>
                      <a:rPr lang="en-US" altLang="zh-CN" sz="2600" b="1">
                        <a:solidFill>
                          <a:srgbClr val="0070C0"/>
                        </a:solidFill>
                        <a:latin typeface="Cambria Math"/>
                        <a:ea typeface="微软雅黑" panose="020B0503020204020204" pitchFamily="34" charset="-122"/>
                        <a:cs typeface="Arial" panose="020B0604020202020204" pitchFamily="34" charset="0"/>
                      </a:rPr>
                      <m:t>𝑾</m:t>
                    </m:r>
                  </m:oMath>
                </a14:m>
                <a:endParaRPr lang="en-US" altLang="zh-CN" sz="2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所以</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令上式为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可逆时，可得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的估计</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p>
                      </m:sSup>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400" dirty="0"/>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4496850" cy="5773971"/>
              </a:xfrm>
              <a:prstGeom prst="rect">
                <a:avLst/>
              </a:prstGeom>
              <a:blipFill rotWithShape="1">
                <a:blip r:embed="rId3"/>
                <a:stretch>
                  <a:fillRect l="-244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3.1.3 </a:t>
            </a:r>
            <a:r>
              <a:rPr lang="zh-CN" altLang="en-US" sz="2800" b="1" dirty="0">
                <a:solidFill>
                  <a:srgbClr val="0070C0"/>
                </a:solidFill>
                <a:latin typeface="微软雅黑" panose="020B0503020204020204" pitchFamily="34" charset="-122"/>
                <a:ea typeface="微软雅黑" panose="020B0503020204020204" pitchFamily="34" charset="-122"/>
              </a:rPr>
              <a:t>最小二乘法求解线性回归模型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15</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397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3994"/>
          <a:stretch/>
        </p:blipFill>
        <p:spPr bwMode="auto">
          <a:xfrm>
            <a:off x="4784735" y="1011250"/>
            <a:ext cx="4140485" cy="3325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331" y="4164428"/>
            <a:ext cx="4016889" cy="2467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72215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89581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895813"/>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回归任务、评价与线性回归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173183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1731831"/>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机器学习中的最优化方法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261722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2617221"/>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多项式回归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50163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501632"/>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过拟合与泛化</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第三章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回   归</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1651997"/>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16</a:t>
            </a:fld>
            <a:endParaRPr lang="zh-CN" altLang="en-US" sz="1600" dirty="0"/>
          </a:p>
        </p:txBody>
      </p:sp>
      <p:sp>
        <p:nvSpPr>
          <p:cNvPr id="21" name="圆角矩形 20"/>
          <p:cNvSpPr/>
          <p:nvPr/>
        </p:nvSpPr>
        <p:spPr>
          <a:xfrm>
            <a:off x="4498039" y="442123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421228"/>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向量相关性与岭回归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4498039" y="530564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305134" y="5305639"/>
            <a:ext cx="3574434" cy="511237"/>
            <a:chOff x="6339097" y="4180903"/>
            <a:chExt cx="3744416" cy="511504"/>
          </a:xfrm>
        </p:grpSpPr>
        <p:sp>
          <p:nvSpPr>
            <p:cNvPr id="27" name="圆角矩形 26"/>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8" name="矩形 27"/>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局部回归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9165179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最优化方法</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优化理论是以矩阵论、数值分析和计算机技术为基础发展起来的。基于最优化理论发展而来的常用最优化方法有单纯型法、惩罚函数法等，在机器学习中应用最多的是所谓的导数方法，如梯度下降法、牛顿法、拟牛顿法、共轭梯度法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最优化方法是研究在多元变量系统中，如何科学配置各元的值，使系统达到最佳的方法。系统最佳用某一指标来衡量，通常是达到最小值。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3.2.1 </a:t>
            </a:r>
            <a:r>
              <a:rPr lang="zh-CN" altLang="en-US" sz="2800" b="1" dirty="0">
                <a:solidFill>
                  <a:srgbClr val="0070C0"/>
                </a:solidFill>
                <a:latin typeface="微软雅黑" panose="020B0503020204020204" pitchFamily="34" charset="-122"/>
                <a:ea typeface="微软雅黑" panose="020B0503020204020204" pitchFamily="34" charset="-122"/>
              </a:rPr>
              <a:t>最优化模型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17</a:t>
            </a:fld>
            <a:endParaRPr lang="zh-CN" altLang="en-US" sz="1600" dirty="0"/>
          </a:p>
        </p:txBody>
      </p:sp>
    </p:spTree>
    <p:extLst>
      <p:ext uri="{BB962C8B-B14F-4D97-AF65-F5344CB8AC3E}">
        <p14:creationId xmlns:p14="http://schemas.microsoft.com/office/powerpoint/2010/main" val="25282476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数学模型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最优化问题的基本数学模型：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是一个位于实数域</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维向量；</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为英文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subject to</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的缩写，表示受限于；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称为目标函数或代价函数；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为等式约束；</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为不等式约束。在各种约束条件下，使</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达到最小的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被称为问题的解。</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无约束的最优化问题常简化表述为：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func>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3.2.1 </a:t>
            </a:r>
            <a:r>
              <a:rPr lang="zh-CN" altLang="en-US" sz="2800" b="1" dirty="0">
                <a:solidFill>
                  <a:srgbClr val="0070C0"/>
                </a:solidFill>
                <a:latin typeface="微软雅黑" panose="020B0503020204020204" pitchFamily="34" charset="-122"/>
                <a:ea typeface="微软雅黑" panose="020B0503020204020204" pitchFamily="34" charset="-122"/>
              </a:rPr>
              <a:t>最优化模型</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18</a:t>
            </a:fld>
            <a:endParaRPr lang="zh-CN" altLang="en-US" sz="1600" dirty="0"/>
          </a:p>
        </p:txBody>
      </p:sp>
    </p:spTree>
    <p:extLst>
      <p:ext uri="{BB962C8B-B14F-4D97-AF65-F5344CB8AC3E}">
        <p14:creationId xmlns:p14="http://schemas.microsoft.com/office/powerpoint/2010/main" val="1396424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迭代关系式</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对于大部分最优化问题来说，很难像线性回归问题那样能求得解析解，一般需要利用计算机快速运算的特点，采用所谓的迭代法（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iteration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）求解。迭代法又称辗转法或逐次逼近法。</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迭代法与其说是一种算法，更是一种</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思想</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，它不像传统数学方法那样一步到位得到精确解，而是步步为营，逐次推进，逐步接近。迭代法是现代计算机求解问题的一种基本形式。</a:t>
            </a:r>
          </a:p>
          <a:p>
            <a:pPr marL="0" indent="457200">
              <a:lnSpc>
                <a:spcPct val="150000"/>
              </a:lnSpc>
              <a:spcBef>
                <a:spcPts val="0"/>
              </a:spcBef>
              <a:buNone/>
            </a:pP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迭代法的核心是建立迭代关系式。</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迭代关系式指明了前进的方式，只有正确的迭代关系式才能取得正确解。</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3.2.2 </a:t>
            </a:r>
            <a:r>
              <a:rPr lang="zh-CN" altLang="en-US" sz="2800" b="1" dirty="0">
                <a:solidFill>
                  <a:srgbClr val="0070C0"/>
                </a:solidFill>
                <a:latin typeface="微软雅黑" panose="020B0503020204020204" pitchFamily="34" charset="-122"/>
                <a:ea typeface="微软雅黑" panose="020B0503020204020204" pitchFamily="34" charset="-122"/>
              </a:rPr>
              <a:t>迭代法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19</a:t>
            </a:fld>
            <a:endParaRPr lang="zh-CN" altLang="en-US" sz="1600" dirty="0"/>
          </a:p>
        </p:txBody>
      </p:sp>
    </p:spTree>
    <p:extLst>
      <p:ext uri="{BB962C8B-B14F-4D97-AF65-F5344CB8AC3E}">
        <p14:creationId xmlns:p14="http://schemas.microsoft.com/office/powerpoint/2010/main" val="2569767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与分簇、分类和标注任务不同，回归（</a:t>
            </a:r>
            <a:r>
              <a:rPr lang="en-US" altLang="zh-CN"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Regression</a:t>
            </a: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）任务预测的不是有限的离散的标签值，而是连续的值。</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回归任务的目标是通过对训练样本的学习，得到从样本特征集到连续值之间的映射。如天气预测任务中，预测天气是冷还是热是分类问题，而预测精确的温度值则是回归问题。</a:t>
            </a:r>
          </a:p>
          <a:p>
            <a:pPr marL="0" indent="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本章从较容易理解的线性回归入手，分别讨论线性回归、多项式回归、岭回归和局部回归等算法。</a:t>
            </a:r>
          </a:p>
          <a:p>
            <a:pPr marL="0" indent="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本章引入了最优化计算、过拟合处理、向量相关性度量等机器学习基础知识。</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zh-CN" altLang="en-US" sz="2800" b="1" dirty="0">
                <a:solidFill>
                  <a:srgbClr val="0070C0"/>
                </a:solidFill>
                <a:latin typeface="微软雅黑" panose="020B0503020204020204" pitchFamily="34" charset="-122"/>
                <a:ea typeface="微软雅黑" panose="020B0503020204020204" pitchFamily="34" charset="-122"/>
              </a:rPr>
              <a:t>第三章 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a:t>
            </a:fld>
            <a:endParaRPr lang="zh-CN" altLang="en-US" sz="16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迭代法求方程的根</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在迭代法求解中，每次迭代都得到一个新的</a:t>
                </a:r>
                <a14:m>
                  <m:oMath xmlns:m="http://schemas.openxmlformats.org/officeDocument/2006/math">
                    <m:r>
                      <a:rPr lang="en-US" altLang="zh-CN" sz="2200">
                        <a:solidFill>
                          <a:srgbClr val="FF0000"/>
                        </a:solidFill>
                        <a:latin typeface="Cambria Math"/>
                        <a:ea typeface="微软雅黑" panose="020B0503020204020204" pitchFamily="34" charset="-122"/>
                        <a:cs typeface="Arial" panose="020B0604020202020204" pitchFamily="34" charset="0"/>
                      </a:rPr>
                      <m:t>𝑥</m:t>
                    </m:r>
                  </m:oMath>
                </a14:m>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值，将每次迭代得到的</a:t>
                </a:r>
                <a14:m>
                  <m:oMath xmlns:m="http://schemas.openxmlformats.org/officeDocument/2006/math">
                    <m:r>
                      <a:rPr lang="en-US" altLang="zh-CN" sz="2200">
                        <a:solidFill>
                          <a:srgbClr val="FF0000"/>
                        </a:solidFill>
                        <a:latin typeface="Cambria Math"/>
                        <a:ea typeface="微软雅黑" panose="020B0503020204020204" pitchFamily="34" charset="-122"/>
                        <a:cs typeface="Arial" panose="020B0604020202020204" pitchFamily="34" charset="0"/>
                      </a:rPr>
                      <m:t>𝑥</m:t>
                    </m:r>
                  </m:oMath>
                </a14:m>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值依序排列就可得到数列</a:t>
                </a:r>
                <a14:m>
                  <m:oMath xmlns:m="http://schemas.openxmlformats.org/officeDocument/2006/math">
                    <m:d>
                      <m:dPr>
                        <m:begChr m:val="{"/>
                        <m:endChr m:val="}"/>
                        <m:ctrlPr>
                          <a:rPr lang="zh-CN" altLang="zh-CN" sz="2200" i="1">
                            <a:solidFill>
                              <a:srgbClr val="FF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FF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FF0000"/>
                                </a:solidFill>
                                <a:latin typeface="Cambria Math"/>
                                <a:ea typeface="微软雅黑" panose="020B0503020204020204" pitchFamily="34" charset="-122"/>
                                <a:cs typeface="Arial" panose="020B0604020202020204" pitchFamily="34" charset="0"/>
                              </a:rPr>
                              <m:t>𝑥</m:t>
                            </m:r>
                          </m:e>
                          <m:sub>
                            <m:r>
                              <a:rPr lang="en-US" altLang="zh-CN" sz="2200">
                                <a:solidFill>
                                  <a:srgbClr val="FF0000"/>
                                </a:solidFill>
                                <a:latin typeface="Cambria Math"/>
                                <a:ea typeface="微软雅黑" panose="020B0503020204020204" pitchFamily="34" charset="-122"/>
                                <a:cs typeface="Arial" panose="020B0604020202020204" pitchFamily="34" charset="0"/>
                              </a:rPr>
                              <m:t>𝑘</m:t>
                            </m:r>
                          </m:sub>
                        </m:sSub>
                      </m:e>
                    </m:d>
                  </m:oMath>
                </a14:m>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srgbClr val="FF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FF0000"/>
                            </a:solidFill>
                            <a:latin typeface="Cambria Math"/>
                            <a:ea typeface="微软雅黑" panose="020B0503020204020204" pitchFamily="34" charset="-122"/>
                            <a:cs typeface="Arial" panose="020B0604020202020204" pitchFamily="34" charset="0"/>
                          </a:rPr>
                          <m:t>𝑥</m:t>
                        </m:r>
                      </m:e>
                      <m:sub>
                        <m:r>
                          <a:rPr lang="en-US" altLang="zh-CN" sz="2200">
                            <a:solidFill>
                              <a:srgbClr val="FF0000"/>
                            </a:solidFill>
                            <a:latin typeface="Cambria Math"/>
                            <a:ea typeface="微软雅黑" panose="020B0503020204020204" pitchFamily="34" charset="-122"/>
                            <a:cs typeface="Arial" panose="020B0604020202020204" pitchFamily="34" charset="0"/>
                          </a:rPr>
                          <m:t>0</m:t>
                        </m:r>
                      </m:sub>
                    </m:sSub>
                  </m:oMath>
                </a14:m>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为选定的初值。</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在用迭代法求解方程时有个常用的迭代关系式建立方法，先将方程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变换为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，然后建立起迭代关系式：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收敛于</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就是方程的根，因为：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lim</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lim>
                          </m:limLow>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lim</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lim>
                          </m:limLow>
                        </m:fName>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φ</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φ</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lim</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lim>
                          </m:limLow>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φ</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即，当</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a:blip r:embed="rId3"/>
                <a:stretch>
                  <a:fillRect l="-139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3.2.2 </a:t>
            </a:r>
            <a:r>
              <a:rPr lang="zh-CN" altLang="en-US" sz="2800" b="1" dirty="0">
                <a:solidFill>
                  <a:srgbClr val="0070C0"/>
                </a:solidFill>
                <a:latin typeface="微软雅黑" panose="020B0503020204020204" pitchFamily="34" charset="-122"/>
                <a:ea typeface="微软雅黑" panose="020B0503020204020204" pitchFamily="34" charset="-122"/>
              </a:rPr>
              <a:t>迭代法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20</a:t>
            </a:fld>
            <a:endParaRPr lang="zh-CN" altLang="en-US" sz="1600" dirty="0"/>
          </a:p>
        </p:txBody>
      </p:sp>
    </p:spTree>
    <p:extLst>
      <p:ext uri="{BB962C8B-B14F-4D97-AF65-F5344CB8AC3E}">
        <p14:creationId xmlns:p14="http://schemas.microsoft.com/office/powerpoint/2010/main" val="32146664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用迭代法求下列方程的解</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−6=0</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迭代关系式为：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e</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sup>
                              </m:s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运行结果显示从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次迭代开始，收敛于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0.84592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b="-411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3.2.2 </a:t>
            </a:r>
            <a:r>
              <a:rPr lang="zh-CN" altLang="en-US" sz="2800" b="1" dirty="0">
                <a:solidFill>
                  <a:srgbClr val="0070C0"/>
                </a:solidFill>
                <a:latin typeface="微软雅黑" panose="020B0503020204020204" pitchFamily="34" charset="-122"/>
                <a:ea typeface="微软雅黑" panose="020B0503020204020204" pitchFamily="34" charset="-122"/>
              </a:rPr>
              <a:t>迭代法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21</a:t>
            </a:fld>
            <a:endParaRPr lang="zh-CN" altLang="en-US" sz="1600" dirty="0"/>
          </a:p>
        </p:txBody>
      </p:sp>
      <p:pic>
        <p:nvPicPr>
          <p:cNvPr id="8499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9016" b="14778"/>
          <a:stretch/>
        </p:blipFill>
        <p:spPr bwMode="auto">
          <a:xfrm>
            <a:off x="1490018" y="4212155"/>
            <a:ext cx="5676078" cy="174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6190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基本思想</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梯度下降法是用梯度来建立迭代关系式的迭代法。</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对于无约束优化问题</a:t>
                </a:r>
                <a14:m>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fun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，其梯度下降法求解的迭代关系式为：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为多维向量，记为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为正实数，称为步长；</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den>
                                    </m:f>
                                  </m:e>
                                </m:mr>
                              </m:m>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的梯度函数。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432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22</a:t>
            </a:fld>
            <a:endParaRPr lang="zh-CN" altLang="en-US" sz="1600" dirty="0"/>
          </a:p>
        </p:txBody>
      </p:sp>
    </p:spTree>
    <p:extLst>
      <p:ext uri="{BB962C8B-B14F-4D97-AF65-F5344CB8AC3E}">
        <p14:creationId xmlns:p14="http://schemas.microsoft.com/office/powerpoint/2010/main" val="204142593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示意</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的函数简化为一元函数及二元函数时的示意。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C:\Users\l\Pictures\68747470733a2f2f707669676965722e6769746875622e696f2f6d656469612f696d672f70617274312f6772616469656e745f64657363656e742e676966_wps图片_17.jpg"/>
          <p:cNvPicPr/>
          <p:nvPr/>
        </p:nvPicPr>
        <p:blipFill>
          <a:blip r:embed="rId3">
            <a:extLst>
              <a:ext uri="{28A0092B-C50C-407E-A947-70E740481C1C}">
                <a14:useLocalDpi xmlns:a14="http://schemas.microsoft.com/office/drawing/2010/main" val="0"/>
              </a:ext>
            </a:extLst>
          </a:blip>
          <a:srcRect/>
          <a:stretch>
            <a:fillRect/>
          </a:stretch>
        </p:blipFill>
        <p:spPr bwMode="auto">
          <a:xfrm>
            <a:off x="5548947" y="2554861"/>
            <a:ext cx="3595053" cy="2643862"/>
          </a:xfrm>
          <a:prstGeom prst="rect">
            <a:avLst/>
          </a:prstGeom>
          <a:noFill/>
          <a:ln>
            <a:noFill/>
          </a:ln>
        </p:spPr>
      </p:pic>
      <p:pic>
        <p:nvPicPr>
          <p:cNvPr id="86049"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07" y="1771766"/>
            <a:ext cx="554355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81032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563900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几个问题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）梯度下降法的结束条件，一般采用：①迭代次数达到了最大设定；②损失函数降低幅度低于设定的阈值。</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）关于步长</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过大时，初期下降的速度很快，但有可能越过最低点，如果“洼地”够大，会再折回并反复振荡，如果“洼地”不够大，则会冲过“洼地”。如果步长过小，则收敛的速度会很慢。因此，可以采取先大后小的策略调整步长，具体大小的调节可根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降低的幅度或者</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前进的幅度进行。</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5639003" cy="5773971"/>
              </a:xfrm>
              <a:prstGeom prst="rect">
                <a:avLst/>
              </a:prstGeom>
              <a:blipFill rotWithShape="1">
                <a:blip r:embed="rId3"/>
                <a:stretch>
                  <a:fillRect l="-1946" r="-3784" b="-242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https://blog.paperspace.com/content/images/2018/05/fastlr.png"/>
          <p:cNvPicPr/>
          <p:nvPr/>
        </p:nvPicPr>
        <p:blipFill>
          <a:blip r:embed="rId4">
            <a:extLst>
              <a:ext uri="{28A0092B-C50C-407E-A947-70E740481C1C}">
                <a14:useLocalDpi xmlns:a14="http://schemas.microsoft.com/office/drawing/2010/main" val="0"/>
              </a:ext>
            </a:extLst>
          </a:blip>
          <a:srcRect/>
          <a:stretch>
            <a:fillRect/>
          </a:stretch>
        </p:blipFill>
        <p:spPr bwMode="auto">
          <a:xfrm>
            <a:off x="6050483" y="2535532"/>
            <a:ext cx="3001050" cy="2457707"/>
          </a:xfrm>
          <a:prstGeom prst="rect">
            <a:avLst/>
          </a:prstGeom>
          <a:noFill/>
          <a:ln>
            <a:noFill/>
          </a:ln>
        </p:spPr>
      </p:pic>
    </p:spTree>
    <p:extLst>
      <p:ext uri="{BB962C8B-B14F-4D97-AF65-F5344CB8AC3E}">
        <p14:creationId xmlns:p14="http://schemas.microsoft.com/office/powerpoint/2010/main" val="8979550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几个问题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关于特征归一化问题，梯度下降法应用于机器学习模型求解时，对特征的取值范围也是敏感的，当不同的特征值取值范围不一样时，相同的步长会导致尺度小的特征前进比较慢，从而走之字型路线，影响迭代的速度，甚至是不收敛。</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25</a:t>
            </a:fld>
            <a:endParaRPr lang="zh-CN" altLang="en-US" sz="1600" dirty="0"/>
          </a:p>
        </p:txBody>
      </p:sp>
    </p:spTree>
    <p:extLst>
      <p:ext uri="{BB962C8B-B14F-4D97-AF65-F5344CB8AC3E}">
        <p14:creationId xmlns:p14="http://schemas.microsoft.com/office/powerpoint/2010/main" val="195562355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2815196"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解方程示例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次迭代开始，稳定收敛于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0.84592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，比纯粹的迭代法收敛要快。</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26</a:t>
            </a:fld>
            <a:endParaRPr lang="zh-CN" altLang="en-US" sz="1600" dirty="0"/>
          </a:p>
        </p:txBody>
      </p:sp>
      <p:pic>
        <p:nvPicPr>
          <p:cNvPr id="9728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529"/>
          <a:stretch/>
        </p:blipFill>
        <p:spPr bwMode="auto">
          <a:xfrm>
            <a:off x="3399635" y="1330838"/>
            <a:ext cx="5744365" cy="512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矩形 1"/>
              <p:cNvSpPr/>
              <p:nvPr/>
            </p:nvSpPr>
            <p:spPr>
              <a:xfrm>
                <a:off x="184826" y="1953443"/>
                <a:ext cx="3109945" cy="765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3</m:t>
                          </m:r>
                        </m:sup>
                      </m:sSup>
                      <m:r>
                        <a:rPr lang="en-US" altLang="zh-CN" sz="2400" b="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f>
                            <m:f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𝑒</m:t>
                              </m:r>
                            </m:num>
                            <m:den>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e>
                        <m:sup>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r>
                        <a:rPr lang="en-US" altLang="zh-CN" sz="2400" b="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5</m:t>
                      </m:r>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400" b="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6</m:t>
                      </m:r>
                      <m:r>
                        <a:rPr lang="en-US" altLang="zh-CN" sz="2400" b="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400" b="0" i="1">
                          <a:solidFill>
                            <a:prstClr val="black">
                              <a:lumMod val="85000"/>
                              <a:lumOff val="15000"/>
                            </a:prstClr>
                          </a:solidFill>
                          <a:latin typeface="Cambria Math"/>
                          <a:ea typeface="微软雅黑" panose="020B0503020204020204" pitchFamily="34" charset="-122"/>
                          <a:cs typeface="Arial" panose="020B0604020202020204" pitchFamily="34" charset="0"/>
                        </a:rPr>
                        <m:t>0</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184826" y="1953443"/>
                <a:ext cx="3109945" cy="765338"/>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977312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解线性回归问题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将线性回归问题中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个样本的损失函数表示为：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回归系数的更新过程如下：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，对每一个特征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27</a:t>
            </a:fld>
            <a:endParaRPr lang="zh-CN" altLang="en-US" sz="1600" dirty="0"/>
          </a:p>
        </p:txBody>
      </p:sp>
    </p:spTree>
    <p:extLst>
      <p:ext uri="{BB962C8B-B14F-4D97-AF65-F5344CB8AC3E}">
        <p14:creationId xmlns:p14="http://schemas.microsoft.com/office/powerpoint/2010/main" val="39232889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50030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解线性回归问题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对每个特征的回归系数</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w</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j</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来说：</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e>
                      </m:nary>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nary>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p>
                                </m:e>
                              </m:nary>
                            </m:e>
                          </m:d>
                        </m:e>
                      </m:nary>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5003001" cy="5773971"/>
              </a:xfrm>
              <a:prstGeom prst="rect">
                <a:avLst/>
              </a:prstGeom>
              <a:blipFill rotWithShape="1">
                <a:blip r:embed="rId3"/>
                <a:stretch>
                  <a:fillRect l="-219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28</a:t>
            </a:fld>
            <a:endParaRPr lang="zh-CN" altLang="en-US" sz="1600" dirty="0"/>
          </a:p>
        </p:txBody>
      </p:sp>
      <p:pic>
        <p:nvPicPr>
          <p:cNvPr id="9830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451"/>
          <a:stretch/>
        </p:blipFill>
        <p:spPr bwMode="auto">
          <a:xfrm>
            <a:off x="5155646" y="1275623"/>
            <a:ext cx="3982275" cy="458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37906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应用示例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29</a:t>
            </a:fld>
            <a:endParaRPr lang="zh-CN" altLang="en-US" sz="1600" dirty="0"/>
          </a:p>
        </p:txBody>
      </p:sp>
      <p:pic>
        <p:nvPicPr>
          <p:cNvPr id="993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4989" y="1273424"/>
            <a:ext cx="6143432" cy="571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07841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89581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895813"/>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回归任务、评价与线性回归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173183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1731831"/>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机器学习中的最优化方法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261722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2617221"/>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多项式回归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50163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501632"/>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过拟合与泛化</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第三章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回   归</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819803"/>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a:t>
            </a:fld>
            <a:endParaRPr lang="zh-CN" altLang="en-US" sz="1600" dirty="0"/>
          </a:p>
        </p:txBody>
      </p:sp>
      <p:sp>
        <p:nvSpPr>
          <p:cNvPr id="21" name="圆角矩形 20"/>
          <p:cNvSpPr/>
          <p:nvPr/>
        </p:nvSpPr>
        <p:spPr>
          <a:xfrm>
            <a:off x="4498039" y="442123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421228"/>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向量相关性与岭回归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4498039" y="530564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305134" y="5305639"/>
            <a:ext cx="3574434" cy="511237"/>
            <a:chOff x="6339097" y="4180903"/>
            <a:chExt cx="3744416" cy="511504"/>
          </a:xfrm>
        </p:grpSpPr>
        <p:sp>
          <p:nvSpPr>
            <p:cNvPr id="27" name="圆角矩形 26"/>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8" name="矩形 27"/>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局部回归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随机梯度下降和批梯度下降</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从梯度下降算法的处理过程，可知梯度下降法在每次计算梯度时，都涉及全部样本。在样本数量特别大时，算法的效率会很低。随机梯度下降法（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Stochastic Gradient Descent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SGD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试图改正这个问题，它不是通过计算全部样本来得到梯度，而是随机选择一个数据来计算梯度。随机梯度下降法不需要计算大量的数据，所以速度较快，但得到的并不是真正的梯度，可能会造成不收敛的问题。</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批梯度下降法（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Batch Gradient Descent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BGD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）是一个折中办法，每次在计算梯度时，选择小批量样本进行计算，既考虑了效率问题，又考虑了收敛问题。</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3.2.3 </a:t>
            </a:r>
            <a:r>
              <a:rPr lang="zh-CN" altLang="en-US" sz="2800" b="1" dirty="0">
                <a:solidFill>
                  <a:srgbClr val="0070C0"/>
                </a:solidFill>
                <a:latin typeface="微软雅黑" panose="020B0503020204020204" pitchFamily="34" charset="-122"/>
                <a:ea typeface="微软雅黑" panose="020B0503020204020204" pitchFamily="34" charset="-122"/>
              </a:rPr>
              <a:t>梯度下降法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30</a:t>
            </a:fld>
            <a:endParaRPr lang="zh-CN" altLang="en-US" sz="1600" dirty="0"/>
          </a:p>
        </p:txBody>
      </p:sp>
    </p:spTree>
    <p:extLst>
      <p:ext uri="{BB962C8B-B14F-4D97-AF65-F5344CB8AC3E}">
        <p14:creationId xmlns:p14="http://schemas.microsoft.com/office/powerpoint/2010/main" val="16528390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矩阵</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若一元函数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点的某个邻域具有任意阶导数，则可以将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处展开成泰勒级数：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0766724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矩阵</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二元函数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点处的泰勒级数展开式为：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b="-95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7808046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矩阵</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写成矩阵形式：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𝟎</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mr>
                          </m:m>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mr>
                              </m:m>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mr>
                          </m:m>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6083265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矩阵</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mr>
                            </m:m>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mr>
                            </m:m>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mr>
                        </m:m>
                      </m:e>
                    </m:d>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𝟎</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Hessian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矩阵。它是函数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𝟎</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点处的二阶偏导数所组成的方阵。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0462480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矩阵</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将二元函数的泰勒展开式进一步推广到多元函数，则函数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点处的泰勒展开式的矩阵形式为：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den>
                            </m:f>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点处的梯度。</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den>
                                        </m:f>
                                      </m:e>
                                    </m:mr>
                                  </m:m>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den>
                                        </m:f>
                                      </m:e>
                                    </m:mr>
                                  </m:m>
                                </m:e>
                              </m:m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mr>
                                  </m:m>
                                </m:e>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mr>
                                  </m:m>
                                </m:e>
                              </m:mr>
                            </m:m>
                          </m:e>
                        </m:d>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Hessian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矩阵。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b="-549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9212697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矩阵判断多元函数的极值</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点处二阶连续可导，且有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，那么：①当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是正定矩阵时，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点处是极小值；②当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是负定矩阵时，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点处是极大值；③当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是不定矩阵时，</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不是极值点；④当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是半正定矩阵或半负定矩阵时，</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点是可疑极值点。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求三元函数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的极值。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令各变量的梯度为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+6=0</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可得驻点</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−6,3,0</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Hessian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矩阵为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mr>
                        </m:m>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，为正定矩阵，故该驻点是极小值点，极小值为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−6,3,0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=−18</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586" b="-781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972952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凸集</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凸集的定义：在实数域</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上的向量空间中，如果集合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中任意两点的连线上的点都在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内，则称集合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为凸集。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是一个凸集，当且仅当：</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𝛼𝜖</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是一个集合，</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中的两个向量，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位于</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。如果一个集合</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是凸集，则该集合中的任意两个点连成的线段上的任意一点也位于集合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4"/>
                <a:stretch>
                  <a:fillRect l="-1319" r="-4396" b="-10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6519"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546" y="2299251"/>
            <a:ext cx="44100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7903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315365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凸函数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凸函数是定义在某个向量空间的凸子集</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C</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上的实值函数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，它在定义域</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C</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上的任意两点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，以及任意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，都有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3153653" cy="5773971"/>
              </a:xfrm>
              <a:prstGeom prst="rect">
                <a:avLst/>
              </a:prstGeom>
              <a:blipFill rotWithShape="1">
                <a:blip r:embed="rId4"/>
                <a:stretch>
                  <a:fillRect l="-3482" r="-1141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Content Placeholder 2"/>
              <p:cNvSpPr txBox="1"/>
              <p:nvPr/>
            </p:nvSpPr>
            <p:spPr>
              <a:xfrm>
                <a:off x="411480" y="3879960"/>
                <a:ext cx="8325611" cy="2721104"/>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与凸函数定义相对的是凹函数，它是同样条件下满足下式的函数：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直观上，凸函数曲线上任意两点连线上的点都在曲线的上方，即两个点的线性组合的函数值要小于等于两点函数值的线性组合</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11480" y="3879960"/>
                <a:ext cx="8325611" cy="2721104"/>
              </a:xfrm>
              <a:prstGeom prst="rect">
                <a:avLst/>
              </a:prstGeom>
              <a:blipFill rotWithShape="1">
                <a:blip r:embed="rId5"/>
                <a:stretch>
                  <a:fillRect l="-952" r="-733"/>
                </a:stretch>
              </a:blipFill>
            </p:spPr>
            <p:txBody>
              <a:bodyPr/>
              <a:lstStyle/>
              <a:p>
                <a:r>
                  <a:rPr lang="zh-CN" altLang="en-US">
                    <a:noFill/>
                  </a:rPr>
                  <a:t> </a:t>
                </a:r>
              </a:p>
            </p:txBody>
          </p:sp>
        </mc:Fallback>
      </mc:AlternateContent>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5500"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950" y="993885"/>
            <a:ext cx="535305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896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全局最优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假设凸函数上有一局部最优点</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不是全局最优点，那么一定存在另一点</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，使得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。按</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凸函数定义</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无限趋近于</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邻域中的一点，但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，这与</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是局部最优点矛盾。因此，在凸函数中，局部最优点就是全局最优点。</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80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39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44072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4"/>
                <a:ext cx="4061127" cy="3027278"/>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defTabSz="913765">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和一个实数标签值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，实例由</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维特征向量表示，即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4"/>
                <a:ext cx="4061127" cy="3027278"/>
              </a:xfrm>
              <a:prstGeom prst="rect">
                <a:avLst/>
              </a:prstGeom>
              <a:blipFill rotWithShape="1">
                <a:blip r:embed="rId3"/>
                <a:stretch>
                  <a:fillRect l="-1952" r="-1952" b="-1028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3.1.1 </a:t>
            </a:r>
            <a:r>
              <a:rPr lang="zh-CN" altLang="en-US" sz="2800" b="1" dirty="0">
                <a:solidFill>
                  <a:srgbClr val="0070C0"/>
                </a:solidFill>
                <a:latin typeface="微软雅黑" panose="020B0503020204020204" pitchFamily="34" charset="-122"/>
                <a:ea typeface="微软雅黑" panose="020B0503020204020204" pitchFamily="34" charset="-122"/>
              </a:rPr>
              <a:t>回归任务</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7" name="Content Placeholder 2"/>
              <p:cNvSpPr txBox="1"/>
              <p:nvPr/>
            </p:nvSpPr>
            <p:spPr>
              <a:xfrm>
                <a:off x="411482" y="4023171"/>
                <a:ext cx="8311278" cy="2618174"/>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在学习过程，基于损失函数最小的思想，学习得到一个模型，该模型是从</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特征</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向量</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到实数的映射，用决策函数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来表示，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是定义域，它是所有实例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特征向量</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是值域</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在预测过程，利用学习到的模型来得到未标记样本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的预测值</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回归也称为拟合。</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7" name="Content Placeholder 2"/>
              <p:cNvSpPr txBox="1">
                <a:spLocks noRot="1" noChangeAspect="1" noMove="1" noResize="1" noEditPoints="1" noAdjustHandles="1" noChangeArrowheads="1" noChangeShapeType="1" noTextEdit="1"/>
              </p:cNvSpPr>
              <p:nvPr/>
            </p:nvSpPr>
            <p:spPr>
              <a:xfrm>
                <a:off x="411482" y="4023171"/>
                <a:ext cx="8311278" cy="2618174"/>
              </a:xfrm>
              <a:prstGeom prst="rect">
                <a:avLst/>
              </a:prstGeom>
              <a:blipFill>
                <a:blip r:embed="rId4"/>
                <a:stretch>
                  <a:fillRect l="-1027" r="-4255" b="-7226"/>
                </a:stretch>
              </a:blipFill>
            </p:spPr>
            <p:txBody>
              <a:bodyPr/>
              <a:lstStyle/>
              <a:p>
                <a:r>
                  <a:rPr lang="zh-CN" altLang="en-US">
                    <a:noFill/>
                  </a:rPr>
                  <a:t> </a:t>
                </a:r>
              </a:p>
            </p:txBody>
          </p:sp>
        </mc:Fallback>
      </mc:AlternateContent>
      <p:pic>
        <p:nvPicPr>
          <p:cNvPr id="7886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721450"/>
            <a:ext cx="450532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422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凸函数的判定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①设在凸集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可微，则</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上为凸函数的充要条件是对任意的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，都有：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。该充要条件称为凸函数的一阶微分条件，对照一维的情况，实际上就是要求切线位于曲线的下方；</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733"/>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942" y="3568678"/>
            <a:ext cx="5819978" cy="313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6013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凸函数的判定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②设在开凸集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二阶可微，则</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内为凸函数的充要条件是对任意的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Hessian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矩阵半正定。该条件称为凸函数的二阶微分条件。对照一维的情况，实际上就是要求二阶导数大于等于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942" y="3568678"/>
            <a:ext cx="5819978" cy="313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66950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凸函数的判定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仿射函数（最高次数为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的多项式函数）和线性函数（常数项为零的仿射函数）的二阶导数为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，是凸函数。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指数函数</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e</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的二阶导数大于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，因此也为凸函数。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在正实数域</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上的幂函数</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时为凸函数，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时为凹函数。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上的对数函数</a:t>
                </a:r>
                <a14:m>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log</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sub>
                        </m:sSub>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fun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时为凹函数，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时为凸函数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几何平均函数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nary>
                          </m:e>
                        </m:d>
                      </m:e>
                      <m:sup>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den>
                        </m:f>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上的凸函数。</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166627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凸函数的函数是否为凸函数的判定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①凸函数的非负线性组合是凸函数：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是凸集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上的凸函数，那么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nary>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是凸函数。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②凸函数的最大值函数是凸函数：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是凸集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上的凸函数，那么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，是凸函数。</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513"/>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3.2.4 </a:t>
            </a:r>
            <a:r>
              <a:rPr lang="zh-CN" altLang="en-US" sz="2800" b="1" dirty="0">
                <a:solidFill>
                  <a:srgbClr val="0070C0"/>
                </a:solidFill>
                <a:latin typeface="微软雅黑" panose="020B0503020204020204" pitchFamily="34" charset="-122"/>
                <a:ea typeface="微软雅黑" panose="020B0503020204020204" pitchFamily="34" charset="-122"/>
              </a:rPr>
              <a:t>全局最优与凸优化</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1311345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4294083" cy="3890307"/>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牛顿法的迭代与近似</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牛顿法则是用所谓的切线来建立迭代关系的迭代法。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牛顿法求解方程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的迭代关系式为：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type m:val="li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看作近似的过程：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4294083" cy="3890307"/>
              </a:xfrm>
              <a:prstGeom prst="rect">
                <a:avLst/>
              </a:prstGeom>
              <a:blipFill rotWithShape="1">
                <a:blip r:embed="rId3"/>
                <a:stretch>
                  <a:fillRect l="-2557" r="-1705" b="-1661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2661"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771" y="1206776"/>
            <a:ext cx="43624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Content Placeholder 2"/>
              <p:cNvSpPr txBox="1"/>
              <p:nvPr/>
            </p:nvSpPr>
            <p:spPr>
              <a:xfrm>
                <a:off x="277917" y="5194570"/>
                <a:ext cx="8554798" cy="154341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线性部分</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的近似</a:t>
                </a: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277917" y="5194570"/>
                <a:ext cx="8554798" cy="1543415"/>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5563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牛顿法在机器学习中的应用</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因为函数极值的一阶导数为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，因此，可以用牛顿法来求</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函数一阶导数的方程的根，</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得到极值点。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num>
                        <m:den>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den>
                      </m:f>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num>
                        <m:den>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den>
                      </m:f>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d</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i="1"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对一阶导函数来说，同样取它的线性部分来近似，线性部分为：</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令其为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，可得下一个迭代点：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type m:val="li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num>
                        <m:den>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42101" cy="5773971"/>
              </a:xfrm>
              <a:prstGeom prst="rect">
                <a:avLst/>
              </a:prstGeom>
              <a:blipFill rotWithShape="1">
                <a:blip r:embed="rId3"/>
                <a:stretch>
                  <a:fillRect l="-1316" r="-2412" b="-158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94006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牛顿法在机器学习中的应用</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对于二阶连续可导的二元函数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，其泰勒级数展开式的矩阵表示式为</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求一阶导数：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取线性部分近似，并令其为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，可得下一个迭代点：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2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42101" cy="5773971"/>
              </a:xfrm>
              <a:prstGeom prst="rect">
                <a:avLst/>
              </a:prstGeom>
              <a:blipFill rotWithShape="1">
                <a:blip r:embed="rId3"/>
                <a:stretch>
                  <a:fillRect l="-1316" b="-707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379676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牛顿法求解线性回归问题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线性回归问题的损失函数的梯度：</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e>
                      </m:nary>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e>
                      </m:nary>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p>
                                </m:e>
                              </m:nary>
                            </m:e>
                          </m:d>
                        </m:e>
                      </m:nary>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42101" cy="5773971"/>
              </a:xfrm>
              <a:prstGeom prst="rect">
                <a:avLst/>
              </a:prstGeom>
              <a:blipFill rotWithShape="1">
                <a:blip r:embed="rId3"/>
                <a:stretch>
                  <a:fillRect l="-131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350978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牛顿法求解线性回归问题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线性回归问题的损失函数的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矩阵：</a:t>
                </a:r>
              </a:p>
              <a:p>
                <a:pPr marL="0" indent="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den>
                                      </m:f>
                                    </m:e>
                                  </m:mr>
                                </m:m>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den>
                                      </m:f>
                                    </m:e>
                                  </m:mr>
                                </m:m>
                              </m:e>
                            </m:m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den>
                                      </m:f>
                                    </m:e>
                                  </m:mr>
                                </m:m>
                              </m:e>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den>
                                      </m:f>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mr>
                                </m:m>
                              </m:e>
                            </m:mr>
                          </m:m>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sup>
                                  </m:sSup>
                                </m:den>
                              </m:f>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sup>
                                  </m:sSup>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nary>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sup>
                                      </m:sSup>
                                    </m:den>
                                  </m:f>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nary>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d>
                                    </m:sup>
                                  </m:sSubSup>
                                </m:e>
                              </m:nary>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oMath>
                  </m:oMathPara>
                </a14:m>
                <a:endParaRPr lang="zh-CN"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42101" cy="5773971"/>
              </a:xfrm>
              <a:prstGeom prst="rect">
                <a:avLst/>
              </a:prstGeom>
              <a:blipFill rotWithShape="1">
                <a:blip r:embed="rId3"/>
                <a:stretch>
                  <a:fillRect l="-131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5446988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牛顿法求解线性回归问题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Hessian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矩阵的计算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49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800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5795"/>
          <a:stretch/>
        </p:blipFill>
        <p:spPr bwMode="auto">
          <a:xfrm>
            <a:off x="1879100" y="2139662"/>
            <a:ext cx="5763487" cy="432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6832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06908"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线性回归</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用输入样本的特征的线性组合作为预测值时，就是线性回归。记样本为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为样本的实例，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为实例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为样本的标签。</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定义一个包含</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个实数变量的集合</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w</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w</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w</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和一个实数变量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，将样本的特征进行线性组合：</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𝑓</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𝒙</m:t>
                          </m:r>
                        </m:e>
                      </m:d>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𝑤</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1</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𝑥</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1</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𝑤</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2</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𝑥</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2</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𝑤</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𝑛</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𝑥</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𝑛</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𝑏</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就得到了线性回归模型，用向量表示为：</a:t>
                </a:r>
                <a14:m>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𝑓</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𝒙</m:t>
                        </m:r>
                      </m:e>
                    </m:d>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𝑾</m:t>
                    </m:r>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𝒙</m:t>
                        </m:r>
                      </m:e>
                      <m:sup>
                        <m:r>
                          <a:rPr lang="en-US" altLang="zh-CN" sz="2200">
                            <a:solidFill>
                              <a:srgbClr val="C00000"/>
                            </a:solidFill>
                            <a:latin typeface="Cambria Math"/>
                            <a:ea typeface="微软雅黑" panose="020B0503020204020204" pitchFamily="34" charset="-122"/>
                            <a:cs typeface="Arial" panose="020B0604020202020204" pitchFamily="34" charset="0"/>
                          </a:rPr>
                          <m:t>𝑇</m:t>
                        </m:r>
                      </m:sup>
                    </m:sSup>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𝑏</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称为回归系数，负责调节各特征的权重，标量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称为偏置，负责调节总体的偏差。</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06908" y="681693"/>
                <a:ext cx="8330184" cy="5773971"/>
              </a:xfrm>
              <a:prstGeom prst="rect">
                <a:avLst/>
              </a:prstGeom>
              <a:blipFill rotWithShape="1">
                <a:blip r:embed="rId3"/>
                <a:stretch>
                  <a:fillRect l="-1318" r="-431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3.1.2 </a:t>
            </a:r>
            <a:r>
              <a:rPr lang="zh-CN" altLang="en-US" sz="2800" b="1" dirty="0">
                <a:solidFill>
                  <a:srgbClr val="0070C0"/>
                </a:solidFill>
                <a:latin typeface="微软雅黑" panose="020B0503020204020204" pitchFamily="34" charset="-122"/>
                <a:ea typeface="微软雅黑" panose="020B0503020204020204" pitchFamily="34" charset="-122"/>
              </a:rPr>
              <a:t>线性回归模型与回归评价指标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a:t>
            </a:fld>
            <a:endParaRPr lang="zh-CN" altLang="en-US" sz="1600" dirty="0"/>
          </a:p>
        </p:txBody>
      </p:sp>
    </p:spTree>
    <p:extLst>
      <p:ext uri="{BB962C8B-B14F-4D97-AF65-F5344CB8AC3E}">
        <p14:creationId xmlns:p14="http://schemas.microsoft.com/office/powerpoint/2010/main" val="2309577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牛顿法求解线性回归问题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关键代码</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3.2.5 </a:t>
            </a:r>
            <a:r>
              <a:rPr lang="zh-CN" altLang="en-US" sz="2800" b="1" dirty="0">
                <a:solidFill>
                  <a:srgbClr val="0070C0"/>
                </a:solidFill>
                <a:latin typeface="微软雅黑" panose="020B0503020204020204" pitchFamily="34" charset="-122"/>
                <a:ea typeface="微软雅黑" panose="020B0503020204020204" pitchFamily="34" charset="-122"/>
              </a:rPr>
              <a:t>牛顿法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9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596"/>
          <a:stretch/>
        </p:blipFill>
        <p:spPr bwMode="auto">
          <a:xfrm>
            <a:off x="1322940" y="2020887"/>
            <a:ext cx="6535482" cy="458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33415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89581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895813"/>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回归任务、评价与线性回归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173183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1731831"/>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机器学习中的最优化方法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261722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2617221"/>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多项式回归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50163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501632"/>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过拟合与泛化</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第三章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回   归</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2504739"/>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51</a:t>
            </a:fld>
            <a:endParaRPr lang="zh-CN" altLang="en-US" sz="1600" dirty="0"/>
          </a:p>
        </p:txBody>
      </p:sp>
      <p:sp>
        <p:nvSpPr>
          <p:cNvPr id="21" name="圆角矩形 20"/>
          <p:cNvSpPr/>
          <p:nvPr/>
        </p:nvSpPr>
        <p:spPr>
          <a:xfrm>
            <a:off x="4498039" y="442123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421228"/>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向量相关性与岭回归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4498039" y="530564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305134" y="5305639"/>
            <a:ext cx="3574434" cy="511237"/>
            <a:chOff x="6339097" y="4180903"/>
            <a:chExt cx="3744416" cy="511504"/>
          </a:xfrm>
        </p:grpSpPr>
        <p:sp>
          <p:nvSpPr>
            <p:cNvPr id="27" name="圆角矩形 26"/>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8" name="矩形 27"/>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局部回归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7302403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多项式回归方法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线性回归是用一条直线或者一个平面（超平面）去近似原始样本在空间中的分布。显然这种近似能力是有限的。非线性回归是用一条曲线或者曲面去逼近原始样本在空间中的分布，它“贴近”原始分布的能力一般较线性回归更强。</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多项式是代数学中的基础概念，是由称为不定元的变量和称为系数的常数通过有限次加减法、乘法以及自然数幂次的乘方运算得到的代数表达式。</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3.3 </a:t>
            </a:r>
            <a:r>
              <a:rPr lang="zh-CN" altLang="en-US" sz="2800" b="1" dirty="0">
                <a:solidFill>
                  <a:srgbClr val="0070C0"/>
                </a:solidFill>
                <a:latin typeface="微软雅黑" panose="020B0503020204020204" pitchFamily="34" charset="-122"/>
                <a:ea typeface="微软雅黑" panose="020B0503020204020204" pitchFamily="34" charset="-122"/>
              </a:rPr>
              <a:t>多项式回归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47440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多项式回归方法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多项式回归（</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Polynomial Regression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）是研究一个因变量与一个或多个自变量间多项式关系的回归分析方法。多项式回归模型是非线性回归模型中的一种。由泰勒级数可知，在某点附近，如果函数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次可导，那么它可以用一个</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次的多项式来近似。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进行多项式回归分析，首先要确定多项式的次数。次数的确定一般是根据经验和</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实验</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。假设确定了用一个一元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次多项式来拟合训练样本集，</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那么多项式回归的任务就是估计出各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值。可以采用均方误差作为损失函数，用梯度下降法求解，但难度较大</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42101" cy="5773971"/>
              </a:xfrm>
              <a:prstGeom prst="rect">
                <a:avLst/>
              </a:prstGeom>
              <a:blipFill rotWithShape="1">
                <a:blip r:embed="rId3"/>
                <a:stretch>
                  <a:fillRect l="-1170" r="-512" b="-27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3.3 </a:t>
            </a:r>
            <a:r>
              <a:rPr lang="zh-CN" altLang="en-US" sz="2800" b="1" dirty="0">
                <a:solidFill>
                  <a:srgbClr val="0070C0"/>
                </a:solidFill>
                <a:latin typeface="微软雅黑" panose="020B0503020204020204" pitchFamily="34" charset="-122"/>
                <a:ea typeface="微软雅黑" panose="020B0503020204020204" pitchFamily="34" charset="-122"/>
              </a:rPr>
              <a:t>多项式回归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8658029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转化为线性回归求解</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实际上，包括多项式回归问题在内的一些非线性回归问题可以</a:t>
                </a: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转化为线性回归问题</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来求解，具体思路是将式中的每一项看作一个独立的特征（或者说生成新的特征），令</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sSup>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那么一个一元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次多项式就变成了一个</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元一次多项式，就可以采用线性回归的方法来求解。</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42101" cy="5773971"/>
              </a:xfrm>
              <a:prstGeom prst="rect">
                <a:avLst/>
              </a:prstGeom>
              <a:blipFill rotWithShape="1">
                <a:blip r:embed="rId3"/>
                <a:stretch>
                  <a:fillRect l="-1170" r="-51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3.3 </a:t>
            </a:r>
            <a:r>
              <a:rPr lang="zh-CN" altLang="en-US" sz="2800" b="1" dirty="0">
                <a:solidFill>
                  <a:srgbClr val="0070C0"/>
                </a:solidFill>
                <a:latin typeface="微软雅黑" panose="020B0503020204020204" pitchFamily="34" charset="-122"/>
                <a:ea typeface="微软雅黑" panose="020B0503020204020204" pitchFamily="34" charset="-122"/>
              </a:rPr>
              <a:t>多项式回归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7786824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先拟定一个一元三次多项式作为目标函数，然后再加上一些噪声产生样本集，再用转化的线性回归模型来完成拟合，最后对测试集进行预测。采用</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sklearn.linear_model</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包中的</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LinearRegression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函数来完成。</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目标函数：</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3.3 </a:t>
            </a:r>
            <a:r>
              <a:rPr lang="zh-CN" altLang="en-US" sz="2800" b="1" dirty="0">
                <a:solidFill>
                  <a:srgbClr val="0070C0"/>
                </a:solidFill>
                <a:latin typeface="微软雅黑" panose="020B0503020204020204" pitchFamily="34" charset="-122"/>
                <a:ea typeface="微软雅黑" panose="020B0503020204020204" pitchFamily="34" charset="-122"/>
              </a:rPr>
              <a:t>多项式回归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67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4146"/>
          <a:stretch/>
        </p:blipFill>
        <p:spPr bwMode="auto">
          <a:xfrm>
            <a:off x="645293" y="4014788"/>
            <a:ext cx="7298842" cy="244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45132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产生样本集与测试集：</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3.3 </a:t>
            </a:r>
            <a:r>
              <a:rPr lang="zh-CN" altLang="en-US" sz="2800" b="1" dirty="0">
                <a:solidFill>
                  <a:srgbClr val="0070C0"/>
                </a:solidFill>
                <a:latin typeface="微软雅黑" panose="020B0503020204020204" pitchFamily="34" charset="-122"/>
                <a:ea typeface="微软雅黑" panose="020B0503020204020204" pitchFamily="34" charset="-122"/>
              </a:rPr>
              <a:t>多项式回归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77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 y="3301364"/>
            <a:ext cx="8108525" cy="3299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p:cNvPicPr>
          <p:nvPr/>
        </p:nvPicPr>
        <p:blipFill>
          <a:blip r:embed="rId4">
            <a:extLst>
              <a:ext uri="{28A0092B-C50C-407E-A947-70E740481C1C}">
                <a14:useLocalDpi xmlns:a14="http://schemas.microsoft.com/office/drawing/2010/main" val="0"/>
              </a:ext>
            </a:extLst>
          </a:blip>
          <a:stretch>
            <a:fillRect/>
          </a:stretch>
        </p:blipFill>
        <p:spPr>
          <a:xfrm>
            <a:off x="4018690" y="699672"/>
            <a:ext cx="4890614" cy="3417078"/>
          </a:xfrm>
          <a:prstGeom prst="rect">
            <a:avLst/>
          </a:prstGeom>
        </p:spPr>
      </p:pic>
    </p:spTree>
    <p:extLst>
      <p:ext uri="{BB962C8B-B14F-4D97-AF65-F5344CB8AC3E}">
        <p14:creationId xmlns:p14="http://schemas.microsoft.com/office/powerpoint/2010/main" val="189485958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421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三次多项式拟合：</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3.3 </a:t>
            </a:r>
            <a:r>
              <a:rPr lang="zh-CN" altLang="en-US" sz="2800" b="1" dirty="0">
                <a:solidFill>
                  <a:srgbClr val="0070C0"/>
                </a:solidFill>
                <a:latin typeface="微软雅黑" panose="020B0503020204020204" pitchFamily="34" charset="-122"/>
                <a:ea typeface="微软雅黑" panose="020B0503020204020204" pitchFamily="34" charset="-122"/>
              </a:rPr>
              <a:t>多项式回归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87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953" y="1857964"/>
            <a:ext cx="6371957" cy="521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091" y="2206927"/>
            <a:ext cx="3912491" cy="2723501"/>
          </a:xfrm>
          <a:prstGeom prst="rect">
            <a:avLst/>
          </a:prstGeom>
        </p:spPr>
      </p:pic>
    </p:spTree>
    <p:extLst>
      <p:ext uri="{BB962C8B-B14F-4D97-AF65-F5344CB8AC3E}">
        <p14:creationId xmlns:p14="http://schemas.microsoft.com/office/powerpoint/2010/main" val="18749979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89581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895813"/>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回归任务、评价与线性回归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173183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1731831"/>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机器学习中的最优化方法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261722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2617221"/>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多项式回归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50163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501632"/>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过拟合与泛化</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第三章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回   归</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340885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58</a:t>
            </a:fld>
            <a:endParaRPr lang="zh-CN" altLang="en-US" sz="1600" dirty="0"/>
          </a:p>
        </p:txBody>
      </p:sp>
      <p:sp>
        <p:nvSpPr>
          <p:cNvPr id="21" name="圆角矩形 20"/>
          <p:cNvSpPr/>
          <p:nvPr/>
        </p:nvSpPr>
        <p:spPr>
          <a:xfrm>
            <a:off x="4498039" y="442123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421228"/>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向量相关性与岭回归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4498039" y="530564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305134" y="5305639"/>
            <a:ext cx="3574434" cy="511237"/>
            <a:chOff x="6339097" y="4180903"/>
            <a:chExt cx="3744416" cy="511504"/>
          </a:xfrm>
        </p:grpSpPr>
        <p:sp>
          <p:nvSpPr>
            <p:cNvPr id="27" name="圆角矩形 26"/>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8" name="矩形 27"/>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局部回归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468671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3208646"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欠拟合、过拟合示例</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模型在训练样本上产生的误差叫训练误差（</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training error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。在测试样本上产生的误差叫测试误差（</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test error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3.4.1 </a:t>
            </a:r>
            <a:r>
              <a:rPr lang="zh-CN" altLang="en-US" sz="2800" b="1" dirty="0">
                <a:solidFill>
                  <a:srgbClr val="0070C0"/>
                </a:solidFill>
                <a:latin typeface="微软雅黑" panose="020B0503020204020204" pitchFamily="34" charset="-122"/>
                <a:ea typeface="微软雅黑" panose="020B0503020204020204" pitchFamily="34" charset="-122"/>
              </a:rPr>
              <a:t>欠拟合、过拟合与泛化能力</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59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3619345" y="830317"/>
            <a:ext cx="2555539" cy="1830346"/>
          </a:xfrm>
          <a:prstGeom prst="rect">
            <a:avLst/>
          </a:prstGeom>
        </p:spPr>
      </p:pic>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3620127" y="3032555"/>
            <a:ext cx="2559523" cy="1834452"/>
          </a:xfrm>
          <a:prstGeom prst="rect">
            <a:avLst/>
          </a:prstGeom>
        </p:spPr>
      </p:pic>
      <p:pic>
        <p:nvPicPr>
          <p:cNvPr id="13" name="图片 12"/>
          <p:cNvPicPr/>
          <p:nvPr/>
        </p:nvPicPr>
        <p:blipFill>
          <a:blip r:embed="rId5">
            <a:extLst>
              <a:ext uri="{28A0092B-C50C-407E-A947-70E740481C1C}">
                <a14:useLocalDpi xmlns:a14="http://schemas.microsoft.com/office/drawing/2010/main" val="0"/>
              </a:ext>
            </a:extLst>
          </a:blip>
          <a:stretch>
            <a:fillRect/>
          </a:stretch>
        </p:blipFill>
        <p:spPr>
          <a:xfrm>
            <a:off x="6542437" y="3032555"/>
            <a:ext cx="2559523" cy="183445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859874094"/>
              </p:ext>
            </p:extLst>
          </p:nvPr>
        </p:nvGraphicFramePr>
        <p:xfrm>
          <a:off x="87399" y="5285530"/>
          <a:ext cx="8993541" cy="1097280"/>
        </p:xfrm>
        <a:graphic>
          <a:graphicData uri="http://schemas.openxmlformats.org/drawingml/2006/table">
            <a:tbl>
              <a:tblPr firstRow="1" firstCol="1" bandRow="1">
                <a:tableStyleId>{0E3FDE45-AF77-4B5C-9715-49D594BDF05E}</a:tableStyleId>
              </a:tblPr>
              <a:tblGrid>
                <a:gridCol w="1141115">
                  <a:extLst>
                    <a:ext uri="{9D8B030D-6E8A-4147-A177-3AD203B41FA5}">
                      <a16:colId xmlns:a16="http://schemas.microsoft.com/office/drawing/2014/main" val="20000"/>
                    </a:ext>
                  </a:extLst>
                </a:gridCol>
                <a:gridCol w="2133549">
                  <a:extLst>
                    <a:ext uri="{9D8B030D-6E8A-4147-A177-3AD203B41FA5}">
                      <a16:colId xmlns:a16="http://schemas.microsoft.com/office/drawing/2014/main" val="20001"/>
                    </a:ext>
                  </a:extLst>
                </a:gridCol>
                <a:gridCol w="1949807">
                  <a:extLst>
                    <a:ext uri="{9D8B030D-6E8A-4147-A177-3AD203B41FA5}">
                      <a16:colId xmlns:a16="http://schemas.microsoft.com/office/drawing/2014/main" val="20002"/>
                    </a:ext>
                  </a:extLst>
                </a:gridCol>
                <a:gridCol w="1884535">
                  <a:extLst>
                    <a:ext uri="{9D8B030D-6E8A-4147-A177-3AD203B41FA5}">
                      <a16:colId xmlns:a16="http://schemas.microsoft.com/office/drawing/2014/main" val="20003"/>
                    </a:ext>
                  </a:extLst>
                </a:gridCol>
                <a:gridCol w="1884535">
                  <a:extLst>
                    <a:ext uri="{9D8B030D-6E8A-4147-A177-3AD203B41FA5}">
                      <a16:colId xmlns:a16="http://schemas.microsoft.com/office/drawing/2014/main" val="20004"/>
                    </a:ext>
                  </a:extLst>
                </a:gridCol>
              </a:tblGrid>
              <a:tr h="0">
                <a:tc>
                  <a:txBody>
                    <a:bodyPr/>
                    <a:lstStyle/>
                    <a:p>
                      <a:pPr algn="ctr">
                        <a:spcAft>
                          <a:spcPts val="0"/>
                        </a:spcAft>
                      </a:pPr>
                      <a:r>
                        <a:rPr lang="en-US" sz="1800" kern="100" dirty="0">
                          <a:effectLst/>
                        </a:rPr>
                        <a:t> </a:t>
                      </a:r>
                      <a:endParaRPr lang="zh-CN" sz="2400" kern="100" dirty="0">
                        <a:effectLst/>
                        <a:latin typeface="Times New Roman"/>
                        <a:ea typeface="宋体"/>
                      </a:endParaRPr>
                    </a:p>
                  </a:txBody>
                  <a:tcPr marL="68580" marR="68580" marT="0" marB="0"/>
                </a:tc>
                <a:tc>
                  <a:txBody>
                    <a:bodyPr/>
                    <a:lstStyle/>
                    <a:p>
                      <a:pPr algn="ctr">
                        <a:spcAft>
                          <a:spcPts val="0"/>
                        </a:spcAft>
                      </a:pPr>
                      <a:r>
                        <a:rPr lang="zh-CN" sz="1800" kern="100">
                          <a:effectLst/>
                        </a:rPr>
                        <a:t>线性回归模型</a:t>
                      </a:r>
                      <a:endParaRPr lang="zh-CN" sz="2400" kern="100">
                        <a:effectLst/>
                        <a:latin typeface="Times New Roman"/>
                        <a:ea typeface="宋体"/>
                      </a:endParaRPr>
                    </a:p>
                  </a:txBody>
                  <a:tcPr marL="68580" marR="68580" marT="0" marB="0"/>
                </a:tc>
                <a:tc>
                  <a:txBody>
                    <a:bodyPr/>
                    <a:lstStyle/>
                    <a:p>
                      <a:pPr algn="ctr">
                        <a:spcAft>
                          <a:spcPts val="0"/>
                        </a:spcAft>
                      </a:pPr>
                      <a:r>
                        <a:rPr lang="zh-CN" sz="1800" kern="100">
                          <a:effectLst/>
                        </a:rPr>
                        <a:t>三次多项式模型</a:t>
                      </a:r>
                      <a:endParaRPr lang="zh-CN" sz="2400" kern="100">
                        <a:effectLst/>
                        <a:latin typeface="Times New Roman"/>
                        <a:ea typeface="宋体"/>
                      </a:endParaRPr>
                    </a:p>
                  </a:txBody>
                  <a:tcPr marL="68580" marR="68580" marT="0" marB="0"/>
                </a:tc>
                <a:tc>
                  <a:txBody>
                    <a:bodyPr/>
                    <a:lstStyle/>
                    <a:p>
                      <a:pPr algn="ctr">
                        <a:spcAft>
                          <a:spcPts val="0"/>
                        </a:spcAft>
                      </a:pPr>
                      <a:r>
                        <a:rPr lang="zh-CN" sz="1800" kern="100">
                          <a:effectLst/>
                        </a:rPr>
                        <a:t>五次多项式模型</a:t>
                      </a:r>
                      <a:endParaRPr lang="zh-CN" sz="2400" kern="100">
                        <a:effectLst/>
                        <a:latin typeface="Times New Roman"/>
                        <a:ea typeface="宋体"/>
                      </a:endParaRPr>
                    </a:p>
                  </a:txBody>
                  <a:tcPr marL="68580" marR="68580" marT="0" marB="0"/>
                </a:tc>
                <a:tc>
                  <a:txBody>
                    <a:bodyPr/>
                    <a:lstStyle/>
                    <a:p>
                      <a:pPr algn="ctr">
                        <a:spcAft>
                          <a:spcPts val="0"/>
                        </a:spcAft>
                      </a:pPr>
                      <a:r>
                        <a:rPr lang="zh-CN" sz="1800" kern="100">
                          <a:effectLst/>
                        </a:rPr>
                        <a:t>九次多项式模型</a:t>
                      </a:r>
                      <a:endParaRPr lang="zh-CN" sz="2400" kern="100">
                        <a:effectLst/>
                        <a:latin typeface="Times New Roman"/>
                        <a:ea typeface="宋体"/>
                      </a:endParaRPr>
                    </a:p>
                  </a:txBody>
                  <a:tcPr marL="68580" marR="68580" marT="0" marB="0"/>
                </a:tc>
                <a:extLst>
                  <a:ext uri="{0D108BD9-81ED-4DB2-BD59-A6C34878D82A}">
                    <a16:rowId xmlns:a16="http://schemas.microsoft.com/office/drawing/2014/main" val="10000"/>
                  </a:ext>
                </a:extLst>
              </a:tr>
              <a:tr h="0">
                <a:tc>
                  <a:txBody>
                    <a:bodyPr/>
                    <a:lstStyle/>
                    <a:p>
                      <a:pPr algn="ctr">
                        <a:spcAft>
                          <a:spcPts val="0"/>
                        </a:spcAft>
                      </a:pPr>
                      <a:r>
                        <a:rPr lang="zh-CN" sz="1800" kern="100">
                          <a:effectLst/>
                        </a:rPr>
                        <a:t>训练误差</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2019</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534</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209</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4</a:t>
                      </a:r>
                      <a:endParaRPr lang="zh-CN" sz="2400" kern="100">
                        <a:effectLst/>
                        <a:latin typeface="Times New Roman"/>
                        <a:ea typeface="宋体"/>
                      </a:endParaRPr>
                    </a:p>
                  </a:txBody>
                  <a:tcPr marL="68580" marR="68580" marT="0" marB="0"/>
                </a:tc>
                <a:extLst>
                  <a:ext uri="{0D108BD9-81ED-4DB2-BD59-A6C34878D82A}">
                    <a16:rowId xmlns:a16="http://schemas.microsoft.com/office/drawing/2014/main" val="10001"/>
                  </a:ext>
                </a:extLst>
              </a:tr>
              <a:tr h="0">
                <a:tc>
                  <a:txBody>
                    <a:bodyPr/>
                    <a:lstStyle/>
                    <a:p>
                      <a:pPr algn="ctr">
                        <a:spcAft>
                          <a:spcPts val="0"/>
                        </a:spcAft>
                      </a:pPr>
                      <a:r>
                        <a:rPr lang="zh-CN" sz="1800" kern="100">
                          <a:effectLst/>
                        </a:rPr>
                        <a:t>测试误差</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578</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247</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1232</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38492</a:t>
                      </a:r>
                      <a:endParaRPr lang="zh-CN" sz="2400" kern="100">
                        <a:effectLst/>
                        <a:latin typeface="Times New Roman"/>
                        <a:ea typeface="宋体"/>
                      </a:endParaRPr>
                    </a:p>
                  </a:txBody>
                  <a:tcPr marL="68580" marR="68580" marT="0" marB="0"/>
                </a:tc>
                <a:extLst>
                  <a:ext uri="{0D108BD9-81ED-4DB2-BD59-A6C34878D82A}">
                    <a16:rowId xmlns:a16="http://schemas.microsoft.com/office/drawing/2014/main" val="10002"/>
                  </a:ext>
                </a:extLst>
              </a:tr>
              <a:tr h="0">
                <a:tc>
                  <a:txBody>
                    <a:bodyPr/>
                    <a:lstStyle/>
                    <a:p>
                      <a:pPr algn="ctr">
                        <a:spcAft>
                          <a:spcPts val="0"/>
                        </a:spcAft>
                      </a:pPr>
                      <a:r>
                        <a:rPr lang="zh-CN" sz="1800" kern="100">
                          <a:effectLst/>
                        </a:rPr>
                        <a:t>和</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a:effectLst/>
                        </a:rPr>
                        <a:t>2597</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dirty="0">
                          <a:effectLst/>
                        </a:rPr>
                        <a:t>781</a:t>
                      </a:r>
                      <a:endParaRPr lang="zh-CN" sz="2400" kern="100" dirty="0">
                        <a:effectLst/>
                        <a:latin typeface="Times New Roman"/>
                        <a:ea typeface="宋体"/>
                      </a:endParaRPr>
                    </a:p>
                  </a:txBody>
                  <a:tcPr marL="68580" marR="68580" marT="0" marB="0"/>
                </a:tc>
                <a:tc>
                  <a:txBody>
                    <a:bodyPr/>
                    <a:lstStyle/>
                    <a:p>
                      <a:pPr algn="ctr">
                        <a:spcAft>
                          <a:spcPts val="0"/>
                        </a:spcAft>
                      </a:pPr>
                      <a:r>
                        <a:rPr lang="en-US" sz="1800" kern="100">
                          <a:effectLst/>
                        </a:rPr>
                        <a:t>1441</a:t>
                      </a:r>
                      <a:endParaRPr lang="zh-CN" sz="2400" kern="100">
                        <a:effectLst/>
                        <a:latin typeface="Times New Roman"/>
                        <a:ea typeface="宋体"/>
                      </a:endParaRPr>
                    </a:p>
                  </a:txBody>
                  <a:tcPr marL="68580" marR="68580" marT="0" marB="0"/>
                </a:tc>
                <a:tc>
                  <a:txBody>
                    <a:bodyPr/>
                    <a:lstStyle/>
                    <a:p>
                      <a:pPr algn="ctr">
                        <a:spcAft>
                          <a:spcPts val="0"/>
                        </a:spcAft>
                      </a:pPr>
                      <a:r>
                        <a:rPr lang="en-US" sz="1800" kern="100" dirty="0">
                          <a:effectLst/>
                        </a:rPr>
                        <a:t>38496</a:t>
                      </a:r>
                      <a:endParaRPr lang="zh-CN" sz="2400" kern="100" dirty="0">
                        <a:effectLst/>
                        <a:latin typeface="Times New Roman"/>
                        <a:ea typeface="宋体"/>
                      </a:endParaRPr>
                    </a:p>
                  </a:txBody>
                  <a:tcPr marL="68580" marR="68580" marT="0" marB="0"/>
                </a:tc>
                <a:extLst>
                  <a:ext uri="{0D108BD9-81ED-4DB2-BD59-A6C34878D82A}">
                    <a16:rowId xmlns:a16="http://schemas.microsoft.com/office/drawing/2014/main" val="10003"/>
                  </a:ext>
                </a:extLst>
              </a:tr>
            </a:tbl>
          </a:graphicData>
        </a:graphic>
      </p:graphicFrame>
      <p:pic>
        <p:nvPicPr>
          <p:cNvPr id="130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2852" y="830317"/>
            <a:ext cx="2631869" cy="183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314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二维平面上的线性回归模型示例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当只有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个特征时：</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可看作是二维平面上的一条直线。</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当温度处于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至</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度之间时，数得某块草地上小花朵的数量和温度值的数据如下表所示。现在要来找出这些数据中蕴含的规律，用来预测其它未测温度时的小花朵的数量。</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3.1.2 </a:t>
            </a:r>
            <a:r>
              <a:rPr lang="zh-CN" altLang="en-US" sz="2800" b="1" dirty="0">
                <a:solidFill>
                  <a:srgbClr val="0070C0"/>
                </a:solidFill>
                <a:latin typeface="微软雅黑" panose="020B0503020204020204" pitchFamily="34" charset="-122"/>
                <a:ea typeface="微软雅黑" panose="020B0503020204020204" pitchFamily="34" charset="-122"/>
              </a:rPr>
              <a:t>线性回归模型与回归评价指标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a:t>
            </a:fld>
            <a:endParaRPr lang="zh-CN" altLang="en-US" sz="1600" dirty="0"/>
          </a:p>
        </p:txBody>
      </p:sp>
      <p:pic>
        <p:nvPicPr>
          <p:cNvPr id="870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5810" y="4850641"/>
            <a:ext cx="62118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084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4818065"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泛化能力与模型复杂度</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衡量模型好坏的是测试误差，它标志了模型对未知新实例的预测能力，因此一般追求的是</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测试误差最小</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的那个模型。模型对新实例的预测能力称为泛化能力，模型在新实例上的误差称为泛化误差。</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能够求解问题的模型往往不只一个。一般来说，只有</a:t>
            </a: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合适复杂程度</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的模型才能最好地反映出训练集中蕴含的规律，取得最好的泛化能力。</a:t>
            </a: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3.4.1 </a:t>
            </a:r>
            <a:r>
              <a:rPr lang="zh-CN" altLang="en-US" sz="2800" b="1" dirty="0">
                <a:solidFill>
                  <a:srgbClr val="0070C0"/>
                </a:solidFill>
                <a:latin typeface="微软雅黑" panose="020B0503020204020204" pitchFamily="34" charset="-122"/>
                <a:ea typeface="微软雅黑" panose="020B0503020204020204" pitchFamily="34" charset="-122"/>
              </a:rPr>
              <a:t>欠拟合、过拟合与泛化能力</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393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821" y="1862137"/>
            <a:ext cx="39624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03037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468450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训练集、验证集、测试集</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有监督机器学习是从已有的样本中学习规律，并用来预测未知样本。它是基于这样一个</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假设</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：已有样本和未知样本中蕴含了的相同规律。同样的，将已有的样本划分为训练集和验证集，也是基于这样的假设，即</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训练集蕴含的规律与验证集中蕴含的规律也是一致的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，因此，可以用训练集来训练模型，用验证集来验证模型，达到希望的效果后，再用来预测测试集。</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3.4.2 </a:t>
            </a:r>
            <a:r>
              <a:rPr lang="zh-CN" altLang="en-US" sz="2800" b="1" dirty="0">
                <a:solidFill>
                  <a:srgbClr val="0070C0"/>
                </a:solidFill>
                <a:latin typeface="微软雅黑" panose="020B0503020204020204" pitchFamily="34" charset="-122"/>
                <a:ea typeface="微软雅黑" panose="020B0503020204020204" pitchFamily="34" charset="-122"/>
              </a:rPr>
              <a:t>泛化能力评估方法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495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982" y="1281941"/>
            <a:ext cx="402907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61473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训练集、验证集的要求</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首先，训练集的数据要尽可能</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充分且分布平衡</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并符合一定的清洁度要求（即噪声不能过多）。不充分或者分布不平衡的样本集，可能不会训练出一个完整的模型。其次，验证集的样本也需要符合一定的平衡分布和清洁度要求，否则将无法验证出一个真实的模型。此外，训练模型和验证模型的样本</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不能相同</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3.4.2 </a:t>
            </a:r>
            <a:r>
              <a:rPr lang="zh-CN" altLang="en-US" sz="2800" b="1" dirty="0">
                <a:solidFill>
                  <a:srgbClr val="0070C0"/>
                </a:solidFill>
                <a:latin typeface="微软雅黑" panose="020B0503020204020204" pitchFamily="34" charset="-122"/>
                <a:ea typeface="微软雅黑" panose="020B0503020204020204" pitchFamily="34" charset="-122"/>
              </a:rPr>
              <a:t>泛化能力评估方法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5998"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82" y="4486275"/>
            <a:ext cx="41148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00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7071" y="4486275"/>
            <a:ext cx="42291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473896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保持法、</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K-</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折交叉验证</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将训练数据划分为训练集和验证集的方法称为保持法（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holdout method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），一般保留已知样本的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作为验证集。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折交叉验证是将总样本集随机地划分为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互不相交的子集。对于每个子集，将所有其它样本集作为训练集训练出模型，将该子集作为验证集，并记录验证集每一个样本的预测结果。每个子集都这样处理完后，所有样本都有一个预测值。然后与真实值进行比对，从而评估模型的效果。这个方法将每一个样本都用来进行了验证，其评估的准确性一般要高于保持法。</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3.4.2 </a:t>
            </a:r>
            <a:r>
              <a:rPr lang="zh-CN" altLang="en-US" sz="2800" b="1" dirty="0">
                <a:solidFill>
                  <a:srgbClr val="0070C0"/>
                </a:solidFill>
                <a:latin typeface="微软雅黑" panose="020B0503020204020204" pitchFamily="34" charset="-122"/>
                <a:ea typeface="微软雅黑" panose="020B0503020204020204" pitchFamily="34" charset="-122"/>
              </a:rPr>
              <a:t>泛化能力评估方法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3896865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奥卡姆剃刀（</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Occam's Razor</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）定律</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在算法研究中，解决过拟合时，常提到一个所谓的“奥卡姆剃刀（</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Occam's Razor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）定律”，它是由</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世纪逻辑学家奥卡姆提出的。这个定律称为“如无必要，勿增实体”，即“简单有效原理”。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在模型选择中，就是在所有可能选择的模型中，能够很好地解释已知数据并且简单才是最好的模型。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基于这个思路，在算法研究中，人们常采用正则化（</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regularization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）、早停（</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early stopping</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）、随机失活（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dropout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）等方法来抑制过拟合。</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90072647"/>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正则化方法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正则化方法是在样本集的损失函数中增加一个正则化项（</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regularizer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），或者称罚项（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penalty term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对冲模型的复杂度</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。正则化项一般是模型复杂度的单调递增函数，模型越复杂，正则化值就越大。</a:t>
                </a:r>
              </a:p>
              <a:p>
                <a:pPr marL="0" indent="457200">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正则化方法的优化目标为：</a:t>
                </a:r>
                <a14:m>
                  <m:oMath xmlns:m="http://schemas.openxmlformats.org/officeDocument/2006/math">
                    <m:func>
                      <m:funcPr>
                        <m:ctrlPr>
                          <a:rPr lang="zh-CN" altLang="zh-CN" sz="2200" i="1" smtClean="0">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srgbClr val="C00000"/>
                                </a:solidFill>
                                <a:latin typeface="Cambria Math"/>
                                <a:ea typeface="微软雅黑" panose="020B0503020204020204" pitchFamily="34" charset="-122"/>
                                <a:cs typeface="Arial" panose="020B0604020202020204" pitchFamily="34" charset="0"/>
                              </a:rPr>
                              <m:t>𝑚𝑖𝑛</m:t>
                            </m:r>
                          </m:e>
                          <m:lim>
                            <m:r>
                              <a:rPr lang="en-US" altLang="zh-CN" sz="2200">
                                <a:solidFill>
                                  <a:srgbClr val="C00000"/>
                                </a:solidFill>
                                <a:latin typeface="Cambria Math"/>
                                <a:ea typeface="微软雅黑" panose="020B0503020204020204" pitchFamily="34" charset="-122"/>
                                <a:cs typeface="Arial" panose="020B0604020202020204" pitchFamily="34" charset="0"/>
                              </a:rPr>
                              <m:t>𝑓</m:t>
                            </m:r>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ℱ</m:t>
                            </m:r>
                          </m:lim>
                        </m:limLow>
                      </m:fName>
                      <m:e>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srgbClr val="C00000"/>
                                </a:solidFill>
                                <a:latin typeface="Cambria Math"/>
                                <a:ea typeface="微软雅黑" panose="020B0503020204020204" pitchFamily="34" charset="-122"/>
                                <a:cs typeface="Arial" panose="020B0604020202020204" pitchFamily="34" charset="0"/>
                              </a:rPr>
                              <m:t>1</m:t>
                            </m:r>
                          </m:num>
                          <m:den>
                            <m:r>
                              <a:rPr lang="en-US" altLang="zh-CN" sz="2200">
                                <a:solidFill>
                                  <a:srgbClr val="C00000"/>
                                </a:solidFill>
                                <a:latin typeface="Cambria Math"/>
                                <a:ea typeface="微软雅黑" panose="020B0503020204020204" pitchFamily="34" charset="-122"/>
                                <a:cs typeface="Arial" panose="020B0604020202020204" pitchFamily="34" charset="0"/>
                              </a:rPr>
                              <m:t>𝑚</m:t>
                            </m:r>
                          </m:den>
                        </m:f>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𝑖</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𝑚</m:t>
                            </m:r>
                          </m:sup>
                          <m:e>
                            <m:r>
                              <a:rPr lang="en-US" altLang="zh-CN" sz="2200">
                                <a:solidFill>
                                  <a:srgbClr val="C00000"/>
                                </a:solidFill>
                                <a:latin typeface="Cambria Math"/>
                                <a:ea typeface="微软雅黑" panose="020B0503020204020204" pitchFamily="34" charset="-122"/>
                                <a:cs typeface="Arial" panose="020B0604020202020204" pitchFamily="34" charset="0"/>
                              </a:rPr>
                              <m:t>𝐿</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𝑓</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𝑥</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e>
                            </m:d>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𝜆</m:t>
                            </m:r>
                            <m:r>
                              <a:rPr lang="en-US" altLang="zh-CN" sz="2200">
                                <a:solidFill>
                                  <a:srgbClr val="C00000"/>
                                </a:solidFill>
                                <a:latin typeface="Cambria Math"/>
                                <a:ea typeface="微软雅黑" panose="020B0503020204020204" pitchFamily="34" charset="-122"/>
                                <a:cs typeface="Arial" panose="020B0604020202020204" pitchFamily="34" charset="0"/>
                              </a:rPr>
                              <m:t>𝐽</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𝑓</m:t>
                                </m:r>
                              </m:e>
                            </m:d>
                          </m:e>
                        </m:nary>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代表某一模型，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ℱ</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是可选模型的集合，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是损失函数。第一项是训练集上的平均损失，即训练误差，又称为经验风险（</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empirical risk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），第二项是正则化项，</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为权重系数。正则化项可以取不同的形式，但其取值必须是</a:t>
                </a: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模型越复杂，值越</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大</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1174" r="-88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4697544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正则化方法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经验风险加上正则化项，称为结构风险（</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structural risk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）。显然经验风险只刻画了模型对样本集的适应能力，而结构风险不仅考虑了对样本集的适应能力，还考虑了模型的复杂度，因此，正则化方法追求的是</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结构风险最小化</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，而不仅仅是经验风险最小化。</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常用的正则化方法有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正则化方法。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正则化方法指的是正则化项是参数向量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W</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范数。</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0146414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L2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正则化方法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设原始损失函数是</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，给它加一个参数向量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𝑊</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范数，得到新的损失函数为：</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en>
                      </m:f>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是正则化项的权重系数。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是参数总数。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对上式求导，可得梯度下降法的迭代关系式：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𝛼𝜆</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en>
                          </m:f>
                        </m:e>
                      </m:d>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可见，使用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正则项后，</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的系数小于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了，因此，将使得</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较原来的变化要变小一些，这个方法也叫权重衰减。</a:t>
                </a: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1174" b="-285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26845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L2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正则化方法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多项式回归例子中：</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线性模型系数：</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40.74897579</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三次模型系数：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-7.4139024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1.43393358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6.88041117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五次模型系数：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31.53983182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-9.59767085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11.33268976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1.15255569</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1.56112294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九次模型系数：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-1.55175872e-12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9.86092386e+00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3.85815674e+01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8.93592424e+00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-2.49195458e+01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5.70545419e+00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1.19222564e+01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-2.99067031e+00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-9.67091926e-01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2.56633014e-01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7540597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L1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正则化方法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正则化方法是如下形式：</a:t>
                </a:r>
              </a:p>
              <a:p>
                <a:pPr marL="0" indent="45720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en>
                      </m:f>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梯度下降法的迭代式为：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𝛼𝜆</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𝑠𝑔𝑛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第二项中符号函数的作用是不管</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是正还是负，都使之往</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靠近，使各权重尽可能趋近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，也就相当于减小了网络的复杂度，防止过拟合。在实际应用时，可令</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𝑠𝑔𝑛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解决不可导的问题。</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范数和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范数正则项的线性回归，分别称为岭回归和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lasso</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回归。</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1174" r="-367" b="-971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69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9096784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90730"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二维平面上的线性回归模型示例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以温度为横坐标，小花朵数量为纵坐标在二维平面上作出如图 所示的点和折线图。容易看出可以用一条直线来近似该折线。</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在二维平面上，用直线来逼近数据点，就是线性回归的思想，类似可以推广到高维空间中。</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3.1.2 </a:t>
            </a:r>
            <a:r>
              <a:rPr lang="zh-CN" altLang="en-US" sz="2800" b="1" dirty="0">
                <a:solidFill>
                  <a:srgbClr val="0070C0"/>
                </a:solidFill>
                <a:latin typeface="微软雅黑" panose="020B0503020204020204" pitchFamily="34" charset="-122"/>
                <a:ea typeface="微软雅黑" panose="020B0503020204020204" pitchFamily="34" charset="-122"/>
              </a:rPr>
              <a:t>线性回归模型与回归评价指标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a:t>
            </a:fld>
            <a:endParaRPr lang="zh-CN" altLang="en-US" sz="1600" dirty="0"/>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633994" y="3238314"/>
            <a:ext cx="5896963" cy="3619686"/>
          </a:xfrm>
          <a:prstGeom prst="rect">
            <a:avLst/>
          </a:prstGeom>
        </p:spPr>
      </p:pic>
    </p:spTree>
    <p:extLst>
      <p:ext uri="{BB962C8B-B14F-4D97-AF65-F5344CB8AC3E}">
        <p14:creationId xmlns:p14="http://schemas.microsoft.com/office/powerpoint/2010/main" val="407186536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早停法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早停法是在模型迭代训练中，在模型对训练样本集收敛之前就停止迭代以防止过拟合的方法。</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泛化能力评估的思路是将已有样本集划分为训练集和验证集，用训练集来训练模型，然后用验证集来验证模型的泛化能力。而早停法提前引入验证集来验证模型的泛化能力，即在每一轮训练（一轮是指遍历所有训练样本一次）完后，就用验证集来验证泛化能力，如果</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轮训练都没有使泛化能力没有提高，就停止训练。</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是根据经验提前设定的参数。这种策略称为“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No-improvement-in-n”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常取</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等值。</a:t>
            </a: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47377853"/>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随机失活</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随机失活应用于神经网络的过拟合抑制，它通过随机使一部分神经元临时失效来达到目的。</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工程方面的方法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数据清洗是指尽量清除掉噪声，以减少对模型的影响。数据扩增是指增加训练样本来抵消噪声的影响，从而抑制过拟合。增加训练样本包括从数据源采集更多的样本和人工制造训练样本两种方法。在人工制造训练样本时，要注意制造的样本要和已有样本是近似独立同分布的。</a:t>
            </a: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3.4.3 </a:t>
            </a:r>
            <a:r>
              <a:rPr lang="zh-CN" altLang="en-US" sz="2800" b="1" dirty="0">
                <a:solidFill>
                  <a:srgbClr val="0070C0"/>
                </a:solidFill>
                <a:latin typeface="微软雅黑" panose="020B0503020204020204" pitchFamily="34" charset="-122"/>
                <a:ea typeface="微软雅黑" panose="020B0503020204020204" pitchFamily="34" charset="-122"/>
              </a:rPr>
              <a:t>过拟合抑制</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94549201"/>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89581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895813"/>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回归任务、评价与线性回归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173183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1731831"/>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机器学习中的最优化方法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261722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2617221"/>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多项式回归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50163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501632"/>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过拟合与泛化</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第三章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回   归</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433351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72</a:t>
            </a:fld>
            <a:endParaRPr lang="zh-CN" altLang="en-US" sz="1600" dirty="0"/>
          </a:p>
        </p:txBody>
      </p:sp>
      <p:sp>
        <p:nvSpPr>
          <p:cNvPr id="21" name="圆角矩形 20"/>
          <p:cNvSpPr/>
          <p:nvPr/>
        </p:nvSpPr>
        <p:spPr>
          <a:xfrm>
            <a:off x="4498039" y="442123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421228"/>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向量相关性与岭回归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4498039" y="530564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305134" y="5305639"/>
            <a:ext cx="3574434" cy="511237"/>
            <a:chOff x="6339097" y="4180903"/>
            <a:chExt cx="3744416" cy="511504"/>
          </a:xfrm>
        </p:grpSpPr>
        <p:sp>
          <p:nvSpPr>
            <p:cNvPr id="27" name="圆角矩形 26"/>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8" name="矩形 27"/>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局部回归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5083438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向量相关性</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向量的相关性度量在机器学习中有重要的应用，比如，可以用验证集的预测值组成的向量与实际标签值组成的向量之间的相关性来衡量算法的有效性。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样本可表示为由特征依序组成的向量，因此可以用向量的相关性比较两个样本的相似程度。</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如果把所有样本的指定特征依序排列成向量，就能用向量的相关性来比较两个特征的相似程度。</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3.5.1 </a:t>
            </a:r>
            <a:r>
              <a:rPr lang="zh-CN" altLang="en-US" sz="2800" b="1" dirty="0">
                <a:solidFill>
                  <a:srgbClr val="0070C0"/>
                </a:solidFill>
                <a:latin typeface="微软雅黑" panose="020B0503020204020204" pitchFamily="34" charset="-122"/>
                <a:ea typeface="微软雅黑" panose="020B0503020204020204" pitchFamily="34" charset="-122"/>
              </a:rPr>
              <a:t>向量相关性</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7534938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协方差</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Y</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的协方差：</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𝐶𝑜𝑣</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e>
                          </m:d>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e>
                          </m:d>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协方差反映的是两个向量的变化趋势，当变化趋势相近时，协方差大于</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，如果相反，则小于</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，如果完全无关，即独立时，为</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。在样本集中，如果某特征向量与标签向量协方差为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，则意味着该特征对预测没有帮助，可以去掉，以减少计算量。</a:t>
                </a: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a:blip r:embed="rId3"/>
                <a:stretch>
                  <a:fillRect l="-1174" r="-286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3.5.1 </a:t>
            </a:r>
            <a:r>
              <a:rPr lang="zh-CN" altLang="en-US" sz="2800" b="1" dirty="0">
                <a:solidFill>
                  <a:srgbClr val="0070C0"/>
                </a:solidFill>
                <a:latin typeface="微软雅黑" panose="020B0503020204020204" pitchFamily="34" charset="-122"/>
                <a:ea typeface="微软雅黑" panose="020B0503020204020204" pitchFamily="34" charset="-122"/>
              </a:rPr>
              <a:t>向量相关性</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4097025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相关系数与相关距离</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Y</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的相关系数为：</a:t>
                </a: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𝜌</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𝐶𝑜𝑣</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e>
                          </m:rad>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e>
                          </m:ra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e>
                              </m:d>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e>
                              </m:d>
                            </m:e>
                          </m:d>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e>
                          </m:rad>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e>
                          </m:ra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相关系数也反映了两个向量的变化趋势，而且由于它做了标准化，消除了两个变量变化幅度的影响，更适合实际应用。</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Y</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的相关距离为：</a:t>
                </a: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𝑋𝑌</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𝜌</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𝑋𝑌</m:t>
                          </m:r>
                        </m:sub>
                      </m:sSub>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117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3.5.1 </a:t>
            </a:r>
            <a:r>
              <a:rPr lang="zh-CN" altLang="en-US" sz="2800" b="1" dirty="0">
                <a:solidFill>
                  <a:srgbClr val="0070C0"/>
                </a:solidFill>
                <a:latin typeface="微软雅黑" panose="020B0503020204020204" pitchFamily="34" charset="-122"/>
                <a:ea typeface="微软雅黑" panose="020B0503020204020204" pitchFamily="34" charset="-122"/>
              </a:rPr>
              <a:t>向量相关性</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4697320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温度向量和小花朵数量向量的协方差为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125.5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，相关系数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0.945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，说明两者之间有很强的相关性。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温度向量与湿度向量的相关系数为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，湿度向量与小花朵数量向量的相关系数为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0.945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。可见湿度向量与温度向量是完全相关的，因此，它与小花朵数量向量的相关系数等于温度向量与小花朵数量向量的相关系数。</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3.5.1 </a:t>
            </a:r>
            <a:r>
              <a:rPr lang="zh-CN" altLang="en-US" sz="2800" b="1" dirty="0">
                <a:solidFill>
                  <a:srgbClr val="0070C0"/>
                </a:solidFill>
                <a:latin typeface="微软雅黑" panose="020B0503020204020204" pitchFamily="34" charset="-122"/>
                <a:ea typeface="微软雅黑" panose="020B0503020204020204" pitchFamily="34" charset="-122"/>
              </a:rPr>
              <a:t>向量相关性</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2" y="1358694"/>
            <a:ext cx="841851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43667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在线性回归求解中，</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必须可逆才能应用最小二乘法，即样本矩阵的行列式不能为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。样本矩阵的各个特征向量之间不能有强烈的线性相关性，即相关系数最好是接近于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两个特征列有强烈的相关性，那么会出现两列系数不固定的情况，即在稳定标签值的情况下，其中一列的系数的升高可以通过另一列系数的降低来弥补，因此会出现差异较大的模型，也称为模型的方差较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前述示例中</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湿度特征和温度特征的相关系数为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，是强相关的。应用最小二乘法来计算线性回归模型，得到系数分别为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325.21368214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-24.40422285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-232.07635727</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，对温度和湿度组成的向量（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18</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0.39</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0.61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）进行预测得到花朵数量为：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-186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-302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-621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。该结果显然是不合理的。</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r="-1321" b="-253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3.5.2 </a:t>
            </a:r>
            <a:r>
              <a:rPr lang="zh-CN" altLang="en-US" sz="2800" b="1" dirty="0">
                <a:solidFill>
                  <a:srgbClr val="0070C0"/>
                </a:solidFill>
                <a:latin typeface="微软雅黑" panose="020B0503020204020204" pitchFamily="34" charset="-122"/>
                <a:ea typeface="微软雅黑" panose="020B0503020204020204" pitchFamily="34" charset="-122"/>
              </a:rPr>
              <a:t>岭回归算法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0479797"/>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岭回归算法是在原线性回归的损失函数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上增加</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正则项</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𝑾𝑾</m:t>
                        </m:r>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称为岭系数，是事先指定的参数）得到新损失函数</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𝑾𝑾</m:t>
                          </m:r>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𝑾𝑾</m:t>
                          </m:r>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此时，要求出的参数是：</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mr>
                      </m: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argmin</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mr>
                      </m:m>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𝑾𝑾</m:t>
                              </m:r>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最小二乘法求解，对</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den>
                      </m:f>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𝑾𝑾</m:t>
                              </m:r>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然后令其为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𝑰</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p>
                    </m:sSup>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b="-3590"/>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3.5.2 </a:t>
            </a:r>
            <a:r>
              <a:rPr lang="zh-CN" altLang="en-US" sz="2800" b="1" dirty="0">
                <a:solidFill>
                  <a:srgbClr val="0070C0"/>
                </a:solidFill>
                <a:latin typeface="微软雅黑" panose="020B0503020204020204" pitchFamily="34" charset="-122"/>
                <a:ea typeface="微软雅黑" panose="020B0503020204020204" pitchFamily="34" charset="-122"/>
              </a:rPr>
              <a:t>岭回归算法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8167224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岭回归算法在最小二乘法中，实际上是给</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加一个非负因子</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𝑰</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𝑰</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为单位矩阵），使得</a:t>
                </a:r>
                <a14:m>
                  <m:oMath xmlns:m="http://schemas.openxmlformats.org/officeDocument/2006/math">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𝑰</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列满秩。这样，通过加入一个人为的干扰，虽然使估计成了有偏的了（即新模型预测值与真实值之间有差异，也称为偏差），但是成了列满秩，可以求得逆矩阵，从而提高了稳定性，即减少了方差。因为单位矩阵的对角线上有一条由</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组成的“岭”，其它元素为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，所以把这个方法称为岭回归。</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python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numpy</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模块，容易对</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示例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进行求解，得到系数为：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95.97627991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2.13220123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-4.75616997</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。对温度和湿度组成的向量（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18</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0.39</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0.61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）进行预测得到花朵数量为：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132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141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163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。该结果虽然产生了一定的偏差，但显然要合理得多。</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r="-1101" b="-538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3.5.2 </a:t>
            </a:r>
            <a:r>
              <a:rPr lang="zh-CN" altLang="en-US" sz="2800" b="1" dirty="0">
                <a:solidFill>
                  <a:srgbClr val="0070C0"/>
                </a:solidFill>
                <a:latin typeface="微软雅黑" panose="020B0503020204020204" pitchFamily="34" charset="-122"/>
                <a:ea typeface="微软雅黑" panose="020B0503020204020204" pitchFamily="34" charset="-122"/>
              </a:rPr>
              <a:t>岭回归算法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79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6060005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8325611"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模型评价与求解</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那么，如何求出线性回归模型中的回归系数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和偏置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呢？</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要求出回归系数和偏置，首先要解决评价的问题，也就是哪条线才是最逼近所有数据点的最佳直线。只有确定了标准才能有目的地寻找回归系数和偏置。</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际上，对于二维平面上的直线，要有两个不重合的点即可确定，仅有一个点无法确定。现在的问题是，点不是少了，而是多了，那怎么解决此问题？一个思路是，让这条直线尽可能地贴近所有点。那怎么来衡量这个“贴近”呢？</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8325611" cy="5773971"/>
              </a:xfrm>
              <a:prstGeom prst="rect">
                <a:avLst/>
              </a:prstGeom>
              <a:blipFill rotWithShape="1">
                <a:blip r:embed="rId3"/>
                <a:stretch>
                  <a:fillRect l="-1319" r="-3883"/>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3.1.2 </a:t>
            </a:r>
            <a:r>
              <a:rPr lang="zh-CN" altLang="en-US" sz="2800" b="1" dirty="0">
                <a:solidFill>
                  <a:srgbClr val="0070C0"/>
                </a:solidFill>
                <a:latin typeface="微软雅黑" panose="020B0503020204020204" pitchFamily="34" charset="-122"/>
                <a:ea typeface="微软雅黑" panose="020B0503020204020204" pitchFamily="34" charset="-122"/>
              </a:rPr>
              <a:t>线性回归模型与回归评价指标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a:t>
            </a:fld>
            <a:endParaRPr lang="zh-CN" altLang="en-US" sz="1600" dirty="0"/>
          </a:p>
        </p:txBody>
      </p:sp>
    </p:spTree>
    <p:extLst>
      <p:ext uri="{BB962C8B-B14F-4D97-AF65-F5344CB8AC3E}">
        <p14:creationId xmlns:p14="http://schemas.microsoft.com/office/powerpoint/2010/main" val="29589233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容易得到岭回归在梯度下降法中的迭代公式：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e>
                              </m:nary>
                            </m:e>
                          </m:d>
                        </m:e>
                      </m:nary>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，对每一个特征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通过权重对系数进行了衰减，抑制了相关特征的系数发生过大变化，迫使它们向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趋近，与简单的线性回归相比，能取得更好的预测效果。</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关于岭参数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的确定，需要试错法，通过验证集的预测误差最小化来得到，即，对不同的</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进行多次试验，取使验证集预测误差最小的那个</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作为最终的参数值。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b="-845"/>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3.5.2 </a:t>
            </a:r>
            <a:r>
              <a:rPr lang="zh-CN" altLang="en-US" sz="2800" b="1" dirty="0">
                <a:solidFill>
                  <a:srgbClr val="0070C0"/>
                </a:solidFill>
                <a:latin typeface="微软雅黑" panose="020B0503020204020204" pitchFamily="34" charset="-122"/>
                <a:ea typeface="微软雅黑" panose="020B0503020204020204" pitchFamily="34" charset="-122"/>
              </a:rPr>
              <a:t>岭回归算法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606385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89581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895813"/>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回归任务、评价与线性回归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173183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1731831"/>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机器学习中的最优化方法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2617223"/>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2617221"/>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多项式回归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3501634"/>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3501632"/>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过拟合与泛化</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第三章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回   归</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5227349"/>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a:spLocks/>
          </p:cNvSpPr>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81</a:t>
            </a:fld>
            <a:endParaRPr lang="zh-CN" altLang="en-US" sz="1600" dirty="0"/>
          </a:p>
        </p:txBody>
      </p:sp>
      <p:sp>
        <p:nvSpPr>
          <p:cNvPr id="21" name="圆角矩形 20"/>
          <p:cNvSpPr/>
          <p:nvPr/>
        </p:nvSpPr>
        <p:spPr>
          <a:xfrm>
            <a:off x="4498039" y="4421230"/>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2" name="组合 21"/>
          <p:cNvGrpSpPr/>
          <p:nvPr/>
        </p:nvGrpSpPr>
        <p:grpSpPr>
          <a:xfrm>
            <a:off x="5305134" y="4421228"/>
            <a:ext cx="3574434" cy="511238"/>
            <a:chOff x="6339097" y="3296031"/>
            <a:chExt cx="3744416" cy="511504"/>
          </a:xfrm>
        </p:grpSpPr>
        <p:sp>
          <p:nvSpPr>
            <p:cNvPr id="23" name="圆角矩形 22"/>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4" name="矩形 23"/>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向量相关性与岭回归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4498039" y="5305641"/>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305134" y="5305639"/>
            <a:ext cx="3574434" cy="511237"/>
            <a:chOff x="6339097" y="4180903"/>
            <a:chExt cx="3744416" cy="511504"/>
          </a:xfrm>
        </p:grpSpPr>
        <p:sp>
          <p:nvSpPr>
            <p:cNvPr id="27" name="圆角矩形 26"/>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8" name="矩形 27"/>
            <p:cNvSpPr/>
            <p:nvPr/>
          </p:nvSpPr>
          <p:spPr>
            <a:xfrm>
              <a:off x="6491851" y="4221882"/>
              <a:ext cx="3496274" cy="43108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局部回归</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642541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局部加权线性回归模型根据训练样本点与预测点的远近设立权重，离预测点越近的点的权重就越大。</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为给样本</a:t>
                </a:r>
                <a14:m>
                  <m:oMath xmlns:m="http://schemas.openxmlformats.org/officeDocument/2006/math">
                    <m:sSub>
                      <m:sSubPr>
                        <m:ctrlPr>
                          <a:rPr lang="en-US" altLang="zh-CN" sz="2200" i="1" smtClean="0">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b="1"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𝑺</m:t>
                        </m:r>
                      </m:e>
                      <m:sub>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设立的权值，那么样本</a:t>
                </a:r>
                <a14:m>
                  <m:oMath xmlns:m="http://schemas.openxmlformats.org/officeDocument/2006/math">
                    <m:sSub>
                      <m:sSubPr>
                        <m:ctrlPr>
                          <a:rPr lang="en-US"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b="1" i="1">
                            <a:solidFill>
                              <a:prstClr val="black">
                                <a:lumMod val="85000"/>
                                <a:lumOff val="15000"/>
                              </a:prstClr>
                            </a:solidFill>
                            <a:latin typeface="Cambria Math"/>
                            <a:ea typeface="微软雅黑" panose="020B0503020204020204" pitchFamily="34" charset="-122"/>
                            <a:cs typeface="Arial" panose="020B0604020202020204" pitchFamily="34" charset="0"/>
                          </a:rPr>
                          <m:t>𝑺</m:t>
                        </m:r>
                      </m:e>
                      <m: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误差平方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oMath>
                  </m:oMathPara>
                </a14:m>
                <a:endPar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所有样本的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误差平方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和，即损失函数，为：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200" smtClean="0">
                          <a:solidFill>
                            <a:prstClr val="black">
                              <a:lumMod val="85000"/>
                              <a:lumOff val="15000"/>
                            </a:prstClr>
                          </a:solidFill>
                          <a:latin typeface="Cambria Math"/>
                          <a:ea typeface="微软雅黑" panose="020B0503020204020204" pitchFamily="34" charset="-122"/>
                          <a:cs typeface="Arial" panose="020B0604020202020204" pitchFamily="34" charset="0"/>
                        </a:rPr>
                        <m:t>L</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mr>
                                </m:m>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mr>
                          </m:m>
                        </m:e>
                      </m:d>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mr>
                          </m:m>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m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mr>
                          </m:m>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𝑸</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d>
                        </m:e>
                        <m:sup>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r="-432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3.6.1 </a:t>
            </a:r>
            <a:r>
              <a:rPr lang="zh-CN" altLang="en-US" sz="2800" b="1" dirty="0">
                <a:solidFill>
                  <a:srgbClr val="0070C0"/>
                </a:solidFill>
                <a:latin typeface="微软雅黑" panose="020B0503020204020204" pitchFamily="34" charset="-122"/>
                <a:ea typeface="微软雅黑" panose="020B0503020204020204" pitchFamily="34" charset="-122"/>
              </a:rPr>
              <a:t>局部加权线性回归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10098067"/>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用最小二乘法求解，可得：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𝑸</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𝟏</m:t>
                          </m:r>
                        </m:sup>
                      </m:sSup>
                      <m:bar>
                        <m:barPr>
                          <m:pos m:val="to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bar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𝑿</m:t>
                          </m:r>
                        </m:e>
                      </m:ba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𝑸𝒀</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𝑻</m:t>
                          </m:r>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是怎么设立的呢？</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LWLR</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采用核函数来设立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的值，下面介绍一种常用的高斯核，其设立权重的公式为：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e>
                          </m:d>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14:m>
                  <m:oMath xmlns:m="http://schemas.openxmlformats.org/officeDocument/2006/math">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的实例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为预测样本</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的实例</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为预设的参数。因为指数部分为非正数，所以权值最大为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，只有在点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与预测点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重合时才出现。点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距离越大，权值越小，向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趋近。其中，参数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控制了权值变化的速率，取值越大，权值从中心点向两边降低的速率越慢。</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r="-954" b="-675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3.6.1 </a:t>
            </a:r>
            <a:r>
              <a:rPr lang="zh-CN" altLang="en-US" sz="2800" b="1" dirty="0">
                <a:solidFill>
                  <a:srgbClr val="0070C0"/>
                </a:solidFill>
                <a:latin typeface="微软雅黑" panose="020B0503020204020204" pitchFamily="34" charset="-122"/>
                <a:ea typeface="微软雅黑" panose="020B0503020204020204" pitchFamily="34" charset="-122"/>
              </a:rPr>
              <a:t>局部加权线性回归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02509275"/>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3.6.1 </a:t>
            </a:r>
            <a:r>
              <a:rPr lang="zh-CN" altLang="en-US" sz="2800" b="1" dirty="0">
                <a:solidFill>
                  <a:srgbClr val="0070C0"/>
                </a:solidFill>
                <a:latin typeface="微软雅黑" panose="020B0503020204020204" pitchFamily="34" charset="-122"/>
                <a:ea typeface="微软雅黑" panose="020B0503020204020204" pitchFamily="34" charset="-122"/>
              </a:rPr>
              <a:t>局部加权线性回归</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3">
            <a:extLst>
              <a:ext uri="{28A0092B-C50C-407E-A947-70E740481C1C}">
                <a14:useLocalDpi xmlns:a14="http://schemas.microsoft.com/office/drawing/2010/main" val="0"/>
              </a:ext>
            </a:extLst>
          </a:blip>
          <a:stretch>
            <a:fillRect/>
          </a:stretch>
        </p:blipFill>
        <p:spPr>
          <a:xfrm>
            <a:off x="983099" y="1046040"/>
            <a:ext cx="7168044" cy="4666391"/>
          </a:xfrm>
          <a:prstGeom prst="rect">
            <a:avLst/>
          </a:prstGeom>
        </p:spPr>
      </p:pic>
    </p:spTree>
    <p:extLst>
      <p:ext uri="{BB962C8B-B14F-4D97-AF65-F5344CB8AC3E}">
        <p14:creationId xmlns:p14="http://schemas.microsoft.com/office/powerpoint/2010/main" val="1959123007"/>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近邻法是一种简单而基本的机器学习方法，可用于求解分类和回归问题。</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应用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近邻法求解回归问题，需要先指定样本间距离度量方法</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、邻居样本个数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和根据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个邻居样本计算标签值的方法</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三个要素。</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个样本，每个样本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和一个实数标签值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。待预测的实例记为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3.6.2 K</a:t>
            </a:r>
            <a:r>
              <a:rPr lang="zh-CN" altLang="en-US" sz="2800" b="1" dirty="0">
                <a:solidFill>
                  <a:srgbClr val="0070C0"/>
                </a:solidFill>
                <a:latin typeface="微软雅黑" panose="020B0503020204020204" pitchFamily="34" charset="-122"/>
                <a:ea typeface="微软雅黑" panose="020B0503020204020204" pitchFamily="34" charset="-122"/>
              </a:rPr>
              <a:t>近邻法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7956866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831127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近邻法用于回归分为两步：</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）根据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中找出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个距离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最近的样本，即得到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的邻域</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的标签值。</a:t>
                </a:r>
              </a:p>
              <a:p>
                <a:pPr marL="0" indent="457200">
                  <a:lnSpc>
                    <a:spcPct val="150000"/>
                  </a:lnSpc>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常用欧氏距离。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常用求均值函数、线性回归模型和局部加权线性回归模型。</a:t>
                </a:r>
              </a:p>
              <a:p>
                <a:pPr marL="0" indent="457200">
                  <a:lnSpc>
                    <a:spcPct val="150000"/>
                  </a:lnSpc>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值的大小对算法有重大影响。过小的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值，结果对噪声更敏感，容易发生过拟合。过大的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值，较远的节点也会影响结果，近似误差（</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approximation error</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）会增大。</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应用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近邻法求解分类问题，只需将三要素中的计算标签值的方法改为计算分类标签的方法即可。</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8311278" cy="5773971"/>
              </a:xfrm>
              <a:prstGeom prst="rect">
                <a:avLst/>
              </a:prstGeom>
              <a:blipFill rotWithShape="1">
                <a:blip r:embed="rId3"/>
                <a:stretch>
                  <a:fillRect l="-954" r="-4255" b="-432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3.6.2 K</a:t>
            </a:r>
            <a:r>
              <a:rPr lang="zh-CN" altLang="en-US" sz="2800" b="1" dirty="0">
                <a:solidFill>
                  <a:srgbClr val="0070C0"/>
                </a:solidFill>
                <a:latin typeface="微软雅黑" panose="020B0503020204020204" pitchFamily="34" charset="-122"/>
                <a:ea typeface="微软雅黑" panose="020B0503020204020204" pitchFamily="34" charset="-122"/>
              </a:rPr>
              <a:t>近邻法</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86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1902525"/>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575" y="2166806"/>
            <a:ext cx="9093835" cy="1228090"/>
          </a:xfrm>
          <a:prstGeom prst="rect">
            <a:avLst/>
          </a:prstGeom>
          <a:noFill/>
        </p:spPr>
        <p:txBody>
          <a:bodyPr wrap="square" lIns="121854" tIns="60926" rIns="121854" bIns="60926" rtlCol="0">
            <a:spAutoFit/>
          </a:bodyPr>
          <a:lstStyle/>
          <a:p>
            <a:pPr algn="ctr" defTabSz="1218565"/>
            <a:r>
              <a:rPr lang="zh-CN" altLang="en-US" sz="7195" b="1" dirty="0">
                <a:solidFill>
                  <a:srgbClr val="0070C0"/>
                </a:solidFill>
                <a:latin typeface="微软雅黑" panose="020B0503020204020204" pitchFamily="34" charset="-122"/>
                <a:ea typeface="微软雅黑" panose="020B0503020204020204" pitchFamily="34" charset="-122"/>
              </a:rPr>
              <a:t>谢谢</a:t>
            </a:r>
          </a:p>
        </p:txBody>
      </p:sp>
      <p:sp>
        <p:nvSpPr>
          <p:cNvPr id="12" name="TextBox 11"/>
          <p:cNvSpPr txBox="1"/>
          <p:nvPr/>
        </p:nvSpPr>
        <p:spPr>
          <a:xfrm>
            <a:off x="436891" y="455853"/>
            <a:ext cx="1744896" cy="861706"/>
          </a:xfrm>
          <a:prstGeom prst="rect">
            <a:avLst/>
          </a:prstGeom>
          <a:noFill/>
        </p:spPr>
        <p:txBody>
          <a:bodyPr wrap="none" lIns="121854" tIns="60926" rIns="121854" bIns="60926" rtlCol="0">
            <a:spAutoFit/>
          </a:bodyPr>
          <a:lstStyle/>
          <a:p>
            <a:pPr defTabSz="1218565"/>
            <a:r>
              <a:rPr lang="en-US" altLang="zh-CN" sz="4800" dirty="0">
                <a:solidFill>
                  <a:prstClr val="white"/>
                </a:solidFill>
                <a:latin typeface="Eras Bold ITC" panose="020B0907030504020204" pitchFamily="34" charset="0"/>
                <a:ea typeface="宋体" panose="02010600030101010101" pitchFamily="2" charset="-122"/>
              </a:rPr>
              <a:t>LOGO</a:t>
            </a:r>
            <a:endParaRPr lang="zh-CN" altLang="en-US" sz="4800" dirty="0">
              <a:solidFill>
                <a:prstClr val="white"/>
              </a:solidFill>
              <a:latin typeface="Eras Bold ITC" panose="020B0907030504020204" pitchFamily="34" charset="0"/>
              <a:ea typeface="宋体" panose="02010600030101010101" pitchFamily="2" charset="-122"/>
            </a:endParaRPr>
          </a:p>
        </p:txBody>
      </p:sp>
    </p:spTree>
    <p:extLst>
      <p:ext uri="{BB962C8B-B14F-4D97-AF65-F5344CB8AC3E}">
        <p14:creationId xmlns:p14="http://schemas.microsoft.com/office/powerpoint/2010/main" val="30691095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距离和残差</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在二维平面上，让一条线去尽可能地贴近所有点，直接的想法是使所有点到该直线的距离和最小，使之最小的直线是最“好”的。</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3.1.2 </a:t>
            </a:r>
            <a:r>
              <a:rPr lang="zh-CN" altLang="en-US" sz="2800" b="1" dirty="0">
                <a:solidFill>
                  <a:srgbClr val="0070C0"/>
                </a:solidFill>
                <a:latin typeface="微软雅黑" panose="020B0503020204020204" pitchFamily="34" charset="-122"/>
                <a:ea typeface="微软雅黑" panose="020B0503020204020204" pitchFamily="34" charset="-122"/>
              </a:rPr>
              <a:t>线性回归模型与回归评价指标</a:t>
            </a:r>
          </a:p>
        </p:txBody>
      </p:sp>
      <p:sp>
        <p:nvSpPr>
          <p:cNvPr id="4" name="灯片编号占位符 1"/>
          <p:cNvSpPr txBox="1">
            <a:spLocks/>
          </p:cNvSpPr>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pPr algn="r"/>
              <a:t>9</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Content Placeholder 2"/>
              <p:cNvSpPr txBox="1"/>
              <p:nvPr/>
            </p:nvSpPr>
            <p:spPr>
              <a:xfrm>
                <a:off x="4448710" y="2266145"/>
                <a:ext cx="4288382" cy="390407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计算起来比较麻烦，一般采用更容易计算的残差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残差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与距离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之间存在等比例关系。因此，可以用所有点与该直线的残差和</a:t>
                </a:r>
                <a14:m>
                  <m:oMath xmlns:m="http://schemas.openxmlformats.org/officeDocument/2006/math">
                    <m:nary>
                      <m:naryPr>
                        <m:chr m:val="∑"/>
                        <m:limLoc m:val="undOvr"/>
                        <m:subHide m:val="on"/>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代替距离和</a:t>
                </a:r>
                <a14:m>
                  <m:oMath xmlns:m="http://schemas.openxmlformats.org/officeDocument/2006/math">
                    <m:nary>
                      <m:naryPr>
                        <m:chr m:val="∑"/>
                        <m:limLoc m:val="undOvr"/>
                        <m:subHide m:val="on"/>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作为衡量“贴近”程度的指标。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即为预测值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448710" y="2266145"/>
                <a:ext cx="4288382" cy="3904075"/>
              </a:xfrm>
              <a:prstGeom prst="rect">
                <a:avLst/>
              </a:prstGeom>
              <a:blipFill rotWithShape="1">
                <a:blip r:embed="rId3"/>
                <a:stretch>
                  <a:fillRect l="-1849" r="-13798" b="-7031"/>
                </a:stretch>
              </a:blipFill>
            </p:spPr>
            <p:txBody>
              <a:bodyPr/>
              <a:lstStyle/>
              <a:p>
                <a:r>
                  <a:rPr lang="zh-CN" altLang="en-US">
                    <a:noFill/>
                  </a:rPr>
                  <a:t> </a:t>
                </a:r>
              </a:p>
            </p:txBody>
          </p:sp>
        </mc:Fallback>
      </mc:AlternateContent>
      <p:pic>
        <p:nvPicPr>
          <p:cNvPr id="81938"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1" y="2676413"/>
            <a:ext cx="390525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54681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年度工作总结述职报告商务动态PPT模板3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20569</TotalTime>
  <Words>7787</Words>
  <Application>Microsoft Office PowerPoint</Application>
  <PresentationFormat>全屏显示(4:3)</PresentationFormat>
  <Paragraphs>703</Paragraphs>
  <Slides>87</Slides>
  <Notes>87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87</vt:i4>
      </vt:variant>
    </vt:vector>
  </HeadingPairs>
  <TitlesOfParts>
    <vt:vector size="99" baseType="lpstr">
      <vt:lpstr>等线</vt:lpstr>
      <vt:lpstr>等线 Light</vt:lpstr>
      <vt:lpstr>楷体</vt:lpstr>
      <vt:lpstr>微软雅黑</vt:lpstr>
      <vt:lpstr>Arial</vt:lpstr>
      <vt:lpstr>Calibri</vt:lpstr>
      <vt:lpstr>Cambria Math</vt:lpstr>
      <vt:lpstr>Eras Bold ITC</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蓝色简约年度工作总结述职报告商务动态PPT模板35</dc:title>
  <dc:creator>WangHJ</dc:creator>
  <cp:lastModifiedBy>zhilei chen</cp:lastModifiedBy>
  <cp:revision>196</cp:revision>
  <dcterms:created xsi:type="dcterms:W3CDTF">2017-02-15T16:34:00Z</dcterms:created>
  <dcterms:modified xsi:type="dcterms:W3CDTF">2024-06-19T02:46:07Z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2052-10.1.0.7521</vt:lpwstr>
  </property>
</Properties>
</file>